
<file path=[Content_Types].xml><?xml version="1.0" encoding="utf-8"?>
<Types xmlns="http://schemas.openxmlformats.org/package/2006/content-types">
  <Override PartName="/_rels/.rels" ContentType="application/vnd.openxmlformats-package.relationships+xml"/>
  <Override PartName="/ppt/notesSlides/_rels/notesSlide47.xml.rels" ContentType="application/vnd.openxmlformats-package.relationships+xml"/>
  <Override PartName="/ppt/notesSlides/_rels/notesSlide45.xml.rels" ContentType="application/vnd.openxmlformats-package.relationships+xml"/>
  <Override PartName="/ppt/notesSlides/_rels/notesSlide37.xml.rels" ContentType="application/vnd.openxmlformats-package.relationships+xml"/>
  <Override PartName="/ppt/notesSlides/_rels/notesSlide36.xml.rels" ContentType="application/vnd.openxmlformats-package.relationships+xml"/>
  <Override PartName="/ppt/notesSlides/_rels/notesSlide38.xml.rels" ContentType="application/vnd.openxmlformats-package.relationships+xml"/>
  <Override PartName="/ppt/notesSlides/_rels/notesSlide27.xml.rels" ContentType="application/vnd.openxmlformats-package.relationships+xml"/>
  <Override PartName="/ppt/notesSlides/_rels/notesSlide17.xml.rels" ContentType="application/vnd.openxmlformats-package.relationships+xml"/>
  <Override PartName="/ppt/notesSlides/_rels/notesSlide39.xml.rels" ContentType="application/vnd.openxmlformats-package.relationships+xml"/>
  <Override PartName="/ppt/notesSlides/_rels/notesSlide46.xml.rels" ContentType="application/vnd.openxmlformats-package.relationships+xml"/>
  <Override PartName="/ppt/notesSlides/_rels/notesSlide32.xml.rels" ContentType="application/vnd.openxmlformats-package.relationships+xml"/>
  <Override PartName="/ppt/notesSlides/_rels/notesSlide16.xml.rels" ContentType="application/vnd.openxmlformats-package.relationships+xml"/>
  <Override PartName="/ppt/notesSlides/_rels/notesSlide31.xml.rels" ContentType="application/vnd.openxmlformats-package.relationships+xml"/>
  <Override PartName="/ppt/notesSlides/_rels/notesSlide23.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3.xml.rels" ContentType="application/vnd.openxmlformats-package.relationships+xml"/>
  <Override PartName="/ppt/notesSlides/_rels/notesSlide1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34.xml.rels" ContentType="application/vnd.openxmlformats-package.relationships+xml"/>
  <Override PartName="/ppt/notesSlides/_rels/notesSlide44.xml.rels" ContentType="application/vnd.openxmlformats-package.relationships+xml"/>
  <Override PartName="/ppt/notesSlides/_rels/notesSlide8.xml.rels" ContentType="application/vnd.openxmlformats-package.relationships+xml"/>
  <Override PartName="/ppt/notesSlides/_rels/notesSlide33.xml.rels" ContentType="application/vnd.openxmlformats-package.relationships+xml"/>
  <Override PartName="/ppt/notesSlides/_rels/notesSlide43.xml.rels" ContentType="application/vnd.openxmlformats-package.relationships+xml"/>
  <Override PartName="/ppt/notesSlides/_rels/notesSlide7.xml.rels" ContentType="application/vnd.openxmlformats-package.relationships+xml"/>
  <Override PartName="/ppt/notesSlides/_rels/notesSlide42.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0.xml.rels" ContentType="application/vnd.openxmlformats-package.relationships+xml"/>
  <Override PartName="/ppt/notesSlides/_rels/notesSlide4.xml.rels" ContentType="application/vnd.openxmlformats-package.relationships+xml"/>
  <Override PartName="/ppt/notesSlides/notesSlide46.xml" ContentType="application/vnd.openxmlformats-officedocument.presentationml.notesSlide+xml"/>
  <Override PartName="/ppt/notesSlides/notesSlide45.xml" ContentType="application/vnd.openxmlformats-officedocument.presentationml.notesSlide+xml"/>
  <Override PartName="/ppt/notesSlides/notesSlide44.xml" ContentType="application/vnd.openxmlformats-officedocument.presentationml.notesSlide+xml"/>
  <Override PartName="/ppt/notesSlides/notesSlide43.xml" ContentType="application/vnd.openxmlformats-officedocument.presentationml.notesSlide+xml"/>
  <Override PartName="/ppt/notesSlides/notesSlide42.xml" ContentType="application/vnd.openxmlformats-officedocument.presentationml.notesSlide+xml"/>
  <Override PartName="/ppt/notesSlides/notesSlide40.xml" ContentType="application/vnd.openxmlformats-officedocument.presentationml.notesSlide+xml"/>
  <Override PartName="/ppt/notesSlides/notesSlide38.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33.xml" ContentType="application/vnd.openxmlformats-officedocument.presentationml.notesSlide+xml"/>
  <Override PartName="/ppt/notesSlides/notesSlide27.xml" ContentType="application/vnd.openxmlformats-officedocument.presentationml.notesSlide+xml"/>
  <Override PartName="/ppt/notesSlides/notesSlide34.xml" ContentType="application/vnd.openxmlformats-officedocument.presentationml.notesSlide+xml"/>
  <Override PartName="/ppt/notesSlides/notesSlide19.xml" ContentType="application/vnd.openxmlformats-officedocument.presentationml.notesSlide+xml"/>
  <Override PartName="/ppt/notesSlides/notesSlide32.xml" ContentType="application/vnd.openxmlformats-officedocument.presentationml.notesSlide+xml"/>
  <Override PartName="/ppt/notesSlides/notesSlide17.xml" ContentType="application/vnd.openxmlformats-officedocument.presentationml.notesSlide+xml"/>
  <Override PartName="/ppt/notesSlides/notesSlide8.xml" ContentType="application/vnd.openxmlformats-officedocument.presentationml.notesSlide+xml"/>
  <Override PartName="/ppt/notesSlides/notesSlide31.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6.xml" ContentType="application/vnd.openxmlformats-officedocument.presentationml.notesSlide+xml"/>
  <Override PartName="/ppt/notesSlides/notesSlide12.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39.xml" ContentType="application/vnd.openxmlformats-officedocument.presentationml.notesSlide+xml"/>
  <Override PartName="/ppt/notesSlides/notesSlide47.xml" ContentType="application/vnd.openxmlformats-officedocument.presentationml.notesSlide+xml"/>
  <Override PartName="/ppt/notesSlides/notesSlide4.xml" ContentType="application/vnd.openxmlformats-officedocument.presentationml.notes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21.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20.xml" ContentType="application/vnd.openxmlformats-officedocument.presentationml.slide+xml"/>
  <Override PartName="/ppt/slides/slide28.xml" ContentType="application/vnd.openxmlformats-officedocument.presentationml.slide+xml"/>
  <Override PartName="/ppt/slides/slide6.xml" ContentType="application/vnd.openxmlformats-officedocument.presentationml.slide+xml"/>
  <Override PartName="/ppt/slides/slide27.xml" ContentType="application/vnd.openxmlformats-officedocument.presentationml.slide+xml"/>
  <Override PartName="/ppt/slides/_rels/slide47.xml.rels" ContentType="application/vnd.openxmlformats-package.relationships+xml"/>
  <Override PartName="/ppt/slides/_rels/slide46.xml.rels" ContentType="application/vnd.openxmlformats-package.relationships+xml"/>
  <Override PartName="/ppt/slides/_rels/slide43.xml.rels" ContentType="application/vnd.openxmlformats-package.relationships+xml"/>
  <Override PartName="/ppt/slides/_rels/slide42.xml.rels" ContentType="application/vnd.openxmlformats-package.relationships+xml"/>
  <Override PartName="/ppt/slides/_rels/slide41.xml.rels" ContentType="application/vnd.openxmlformats-package.relationships+xml"/>
  <Override PartName="/ppt/slides/_rels/slide40.xml.rels" ContentType="application/vnd.openxmlformats-package.relationships+xml"/>
  <Override PartName="/ppt/slides/_rels/slide39.xml.rels" ContentType="application/vnd.openxmlformats-package.relationships+xml"/>
  <Override PartName="/ppt/slides/_rels/slide38.xml.rels" ContentType="application/vnd.openxmlformats-package.relationships+xml"/>
  <Override PartName="/ppt/slides/_rels/slide37.xml.rels" ContentType="application/vnd.openxmlformats-package.relationships+xml"/>
  <Override PartName="/ppt/slides/_rels/slide36.xml.rels" ContentType="application/vnd.openxmlformats-package.relationships+xml"/>
  <Override PartName="/ppt/slides/_rels/slide35.xml.rels" ContentType="application/vnd.openxmlformats-package.relationships+xml"/>
  <Override PartName="/ppt/slides/_rels/slide45.xml.rels" ContentType="application/vnd.openxmlformats-package.relationships+xml"/>
  <Override PartName="/ppt/slides/_rels/slide34.xml.rels" ContentType="application/vnd.openxmlformats-package.relationships+xml"/>
  <Override PartName="/ppt/slides/_rels/slide44.xml.rels" ContentType="application/vnd.openxmlformats-package.relationships+xml"/>
  <Override PartName="/ppt/slides/_rels/slide33.xml.rels" ContentType="application/vnd.openxmlformats-package.relationships+xml"/>
  <Override PartName="/ppt/slides/_rels/slide30.xml.rels" ContentType="application/vnd.openxmlformats-package.relationships+xml"/>
  <Override PartName="/ppt/slides/_rels/slide26.xml.rels" ContentType="application/vnd.openxmlformats-package.relationships+xml"/>
  <Override PartName="/ppt/slides/_rels/slide32.xml.rels" ContentType="application/vnd.openxmlformats-package.relationships+xml"/>
  <Override PartName="/ppt/slides/_rels/slide21.xml.rels" ContentType="application/vnd.openxmlformats-package.relationships+xml"/>
  <Override PartName="/ppt/slides/_rels/slide3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5.xml.rels" ContentType="application/vnd.openxmlformats-package.relationships+xml"/>
  <Override PartName="/ppt/slides/_rels/slide22.xml.rels" ContentType="application/vnd.openxmlformats-package.relationships+xml"/>
  <Override PartName="/ppt/slides/_rels/slide14.xml.rels" ContentType="application/vnd.openxmlformats-package.relationships+xml"/>
  <Override PartName="/ppt/slides/_rels/slide27.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29.xml.rels" ContentType="application/vnd.openxmlformats-package.relationships+xml"/>
  <Override PartName="/ppt/slides/_rels/slide7.xml.rels" ContentType="application/vnd.openxmlformats-package.relationships+xml"/>
  <Override PartName="/ppt/slides/_rels/slide28.xml.rels" ContentType="application/vnd.openxmlformats-package.relationships+xml"/>
  <Override PartName="/ppt/slides/_rels/slide6.xml.rels" ContentType="application/vnd.openxmlformats-package.relationships+xml"/>
  <Override PartName="/ppt/slides/_rels/slide25.xml.rels" ContentType="application/vnd.openxmlformats-package.relationships+xml"/>
  <Override PartName="/ppt/slides/_rels/slide3.xml.rels" ContentType="application/vnd.openxmlformats-package.relationships+xml"/>
  <Override PartName="/ppt/slides/slide5.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19.xml" ContentType="application/vnd.openxmlformats-officedocument.presentationml.slide+xml"/>
  <Override PartName="/ppt/_rels/presentation.xml.rels" ContentType="application/vnd.openxmlformats-package.relationships+xml"/>
  <Override PartName="/ppt/media/image4.png" ContentType="image/png"/>
  <Override PartName="/ppt/media/image3.png" ContentType="image/png"/>
  <Override PartName="/ppt/media/image2.png" ContentType="image/png"/>
  <Override PartName="/ppt/media/image1.png" ContentType="image/png"/>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Lst>
  <p:sldSz cx="10080625" cy="7559675"/>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Click to edit the notes format</a:t>
            </a:r>
            <a:endParaRPr b="0" lang="en-US" sz="2000" spc="-1" strike="noStrike">
              <a:solidFill>
                <a:srgbClr val="000000"/>
              </a:solidFill>
              <a:uFill>
                <a:solidFill>
                  <a:srgbClr val="ffffff"/>
                </a:solidFill>
              </a:uFill>
              <a:latin typeface="Arial"/>
            </a:endParaRPr>
          </a:p>
        </p:txBody>
      </p:sp>
      <p:sp>
        <p:nvSpPr>
          <p:cNvPr id="40" name="PlaceHolder 2"/>
          <p:cNvSpPr>
            <a:spLocks noGrp="1"/>
          </p:cNvSpPr>
          <p:nvPr>
            <p:ph type="hdr"/>
          </p:nvPr>
        </p:nvSpPr>
        <p:spPr>
          <a:xfrm>
            <a:off x="0" y="0"/>
            <a:ext cx="3372840" cy="502560"/>
          </a:xfrm>
          <a:prstGeom prst="rect">
            <a:avLst/>
          </a:prstGeom>
        </p:spPr>
        <p:txBody>
          <a:bodyPr lIns="0" rIns="0" tIns="0" bIns="0"/>
          <a:p>
            <a:r>
              <a:rPr b="0" lang="en-US" sz="1400" spc="-1" strike="noStrike">
                <a:solidFill>
                  <a:srgbClr val="000000"/>
                </a:solidFill>
                <a:uFill>
                  <a:solidFill>
                    <a:srgbClr val="ffffff"/>
                  </a:solidFill>
                </a:uFill>
                <a:latin typeface="Times New Roman"/>
              </a:rPr>
              <a:t>&lt;header&gt;</a:t>
            </a:r>
            <a:endParaRPr b="0" lang="en-US" sz="1400" spc="-1" strike="noStrike">
              <a:solidFill>
                <a:srgbClr val="000000"/>
              </a:solidFill>
              <a:uFill>
                <a:solidFill>
                  <a:srgbClr val="ffffff"/>
                </a:solidFill>
              </a:uFill>
              <a:latin typeface="Times New Roman"/>
            </a:endParaRPr>
          </a:p>
        </p:txBody>
      </p:sp>
      <p:sp>
        <p:nvSpPr>
          <p:cNvPr id="41" name="PlaceHolder 3"/>
          <p:cNvSpPr>
            <a:spLocks noGrp="1"/>
          </p:cNvSpPr>
          <p:nvPr>
            <p:ph type="dt"/>
          </p:nvPr>
        </p:nvSpPr>
        <p:spPr>
          <a:xfrm>
            <a:off x="4399200" y="0"/>
            <a:ext cx="3372840" cy="502560"/>
          </a:xfrm>
          <a:prstGeom prst="rect">
            <a:avLst/>
          </a:prstGeom>
        </p:spPr>
        <p:txBody>
          <a:bodyPr lIns="0" rIns="0" tIns="0" bIns="0"/>
          <a:p>
            <a:pPr algn="r"/>
            <a:r>
              <a:rPr b="0" lang="en-US" sz="1400" spc="-1" strike="noStrike">
                <a:solidFill>
                  <a:srgbClr val="000000"/>
                </a:solidFill>
                <a:uFill>
                  <a:solidFill>
                    <a:srgbClr val="ffffff"/>
                  </a:solidFill>
                </a:uFill>
                <a:latin typeface="Times New Roman"/>
              </a:rPr>
              <a:t>&lt;date/time&gt;</a:t>
            </a:r>
            <a:endParaRPr b="0" lang="en-US" sz="1400" spc="-1" strike="noStrike">
              <a:solidFill>
                <a:srgbClr val="000000"/>
              </a:solidFill>
              <a:uFill>
                <a:solidFill>
                  <a:srgbClr val="ffffff"/>
                </a:solidFill>
              </a:uFill>
              <a:latin typeface="Times New Roman"/>
            </a:endParaRPr>
          </a:p>
        </p:txBody>
      </p:sp>
      <p:sp>
        <p:nvSpPr>
          <p:cNvPr id="42" name="PlaceHolder 4"/>
          <p:cNvSpPr>
            <a:spLocks noGrp="1"/>
          </p:cNvSpPr>
          <p:nvPr>
            <p:ph type="ftr"/>
          </p:nvPr>
        </p:nvSpPr>
        <p:spPr>
          <a:xfrm>
            <a:off x="0" y="9555480"/>
            <a:ext cx="3372840" cy="502560"/>
          </a:xfrm>
          <a:prstGeom prst="rect">
            <a:avLst/>
          </a:prstGeom>
        </p:spPr>
        <p:txBody>
          <a:bodyPr lIns="0" rIns="0" tIns="0" bIns="0" anchor="b"/>
          <a:p>
            <a:r>
              <a:rPr b="0" lang="en-US" sz="1400" spc="-1" strike="noStrike">
                <a:solidFill>
                  <a:srgbClr val="000000"/>
                </a:solidFill>
                <a:uFill>
                  <a:solidFill>
                    <a:srgbClr val="ffffff"/>
                  </a:solidFill>
                </a:uFill>
                <a:latin typeface="Times New Roman"/>
              </a:rPr>
              <a:t>&lt;footer&gt;</a:t>
            </a:r>
            <a:endParaRPr b="0" lang="en-US" sz="1400" spc="-1" strike="noStrike">
              <a:solidFill>
                <a:srgbClr val="000000"/>
              </a:solidFill>
              <a:uFill>
                <a:solidFill>
                  <a:srgbClr val="ffffff"/>
                </a:solidFill>
              </a:uFill>
              <a:latin typeface="Times New Roman"/>
            </a:endParaRPr>
          </a:p>
        </p:txBody>
      </p:sp>
      <p:sp>
        <p:nvSpPr>
          <p:cNvPr id="43" name="PlaceHolder 5"/>
          <p:cNvSpPr>
            <a:spLocks noGrp="1"/>
          </p:cNvSpPr>
          <p:nvPr>
            <p:ph type="sldNum"/>
          </p:nvPr>
        </p:nvSpPr>
        <p:spPr>
          <a:xfrm>
            <a:off x="4399200" y="9555480"/>
            <a:ext cx="3372840" cy="502560"/>
          </a:xfrm>
          <a:prstGeom prst="rect">
            <a:avLst/>
          </a:prstGeom>
        </p:spPr>
        <p:txBody>
          <a:bodyPr lIns="0" rIns="0" tIns="0" bIns="0" anchor="b"/>
          <a:p>
            <a:pPr algn="r"/>
            <a:fld id="{8638084F-A6D5-4D77-8265-6517436EEAA2}" type="slidenum">
              <a:rPr b="0" lang="en-US" sz="1400" spc="-1" strike="noStrike">
                <a:solidFill>
                  <a:srgbClr val="000000"/>
                </a:solidFill>
                <a:uFill>
                  <a:solidFill>
                    <a:srgbClr val="ffffff"/>
                  </a:solidFill>
                </a:uFill>
                <a:latin typeface="Times New Roman"/>
              </a:rPr>
              <a:t>&lt;number&gt;</a:t>
            </a:fld>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
</Relationships>
</file>

<file path=ppt/notesSlides/_rels/notesSlide31.xml.rels><?xml version="1.0" encoding="UTF-8"?>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
</Relationships>
</file>

<file path=ppt/notesSlides/_rels/notesSlide32.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
</Relationships>
</file>

<file path=ppt/notesSlides/_rels/notesSlide33.xml.rels><?xml version="1.0" encoding="UTF-8"?>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
</Relationships>
</file>

<file path=ppt/notesSlides/_rels/notesSlide34.xml.rels><?xml version="1.0" encoding="UTF-8"?>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
</Relationships>
</file>

<file path=ppt/notesSlides/_rels/notesSlide36.xml.rels><?xml version="1.0" encoding="UTF-8"?>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
</Relationships>
</file>

<file path=ppt/notesSlides/_rels/notesSlide37.xml.rels><?xml version="1.0" encoding="UTF-8"?>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
</Relationships>
</file>

<file path=ppt/notesSlides/_rels/notesSlide38.xml.rels><?xml version="1.0" encoding="UTF-8"?>
<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
</Relationships>
</file>

<file path=ppt/notesSlides/_rels/notesSlide39.xml.rels><?xml version="1.0" encoding="UTF-8"?>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40.xml.rels><?xml version="1.0" encoding="UTF-8"?>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
</Relationships>
</file>

<file path=ppt/notesSlides/_rels/notesSlide42.xml.rels><?xml version="1.0" encoding="UTF-8"?>
<Relationships xmlns="http://schemas.openxmlformats.org/package/2006/relationships"><Relationship Id="rId1" Type="http://schemas.openxmlformats.org/officeDocument/2006/relationships/slide" Target="../slides/slide42.xml"/><Relationship Id="rId2" Type="http://schemas.openxmlformats.org/officeDocument/2006/relationships/notesMaster" Target="../notesMasters/notesMaster1.xml"/>
</Relationships>
</file>

<file path=ppt/notesSlides/_rels/notesSlide43.xml.rels><?xml version="1.0" encoding="UTF-8"?>
<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
</Relationships>
</file>

<file path=ppt/notesSlides/_rels/notesSlide44.xml.rels><?xml version="1.0" encoding="UTF-8"?>
<Relationships xmlns="http://schemas.openxmlformats.org/package/2006/relationships"><Relationship Id="rId1" Type="http://schemas.openxmlformats.org/officeDocument/2006/relationships/slide" Target="../slides/slide44.xml"/><Relationship Id="rId2" Type="http://schemas.openxmlformats.org/officeDocument/2006/relationships/notesMaster" Target="../notesMasters/notesMaster1.xml"/>
</Relationships>
</file>

<file path=ppt/notesSlides/_rels/notesSlide45.xml.rels><?xml version="1.0" encoding="UTF-8"?>
<Relationships xmlns="http://schemas.openxmlformats.org/package/2006/relationships"><Relationship Id="rId1" Type="http://schemas.openxmlformats.org/officeDocument/2006/relationships/slide" Target="../slides/slide45.xml"/><Relationship Id="rId2" Type="http://schemas.openxmlformats.org/officeDocument/2006/relationships/notesMaster" Target="../notesMasters/notesMaster1.xml"/>
</Relationships>
</file>

<file path=ppt/notesSlides/_rels/notesSlide46.xml.rels><?xml version="1.0" encoding="UTF-8"?>
<Relationships xmlns="http://schemas.openxmlformats.org/package/2006/relationships"><Relationship Id="rId1" Type="http://schemas.openxmlformats.org/officeDocument/2006/relationships/slide" Target="../slides/slide46.xml"/><Relationship Id="rId2" Type="http://schemas.openxmlformats.org/officeDocument/2006/relationships/notesMaster" Target="../notesMasters/notesMaster1.xml"/>
</Relationships>
</file>

<file path=ppt/notesSlides/_rels/notesSlide47.xml.rels><?xml version="1.0" encoding="UTF-8"?>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1" name="PlaceHolder 1"/>
          <p:cNvSpPr>
            <a:spLocks noGrp="1"/>
          </p:cNvSpPr>
          <p:nvPr>
            <p:ph type="body"/>
          </p:nvPr>
        </p:nvSpPr>
        <p:spPr>
          <a:xfrm>
            <a:off x="777240" y="4777560"/>
            <a:ext cx="6217560" cy="4816800"/>
          </a:xfrm>
          <a:prstGeom prst="rect">
            <a:avLst/>
          </a:prstGeom>
        </p:spPr>
        <p:txBody>
          <a:bodyPr lIns="0" rIns="0" tIns="0" bIns="0"/>
          <a:p>
            <a:r>
              <a:rPr b="1" lang="en-US" sz="2000" spc="-1" strike="noStrike">
                <a:solidFill>
                  <a:srgbClr val="000000"/>
                </a:solidFill>
                <a:uFill>
                  <a:solidFill>
                    <a:srgbClr val="ffffff"/>
                  </a:solidFill>
                </a:uFill>
                <a:latin typeface="Arial"/>
              </a:rPr>
              <a:t>Better: </a:t>
            </a:r>
            <a:r>
              <a:rPr b="0" lang="en-US" sz="2000" spc="-1" strike="noStrike">
                <a:solidFill>
                  <a:srgbClr val="000000"/>
                </a:solidFill>
                <a:uFill>
                  <a:solidFill>
                    <a:srgbClr val="ffffff"/>
                  </a:solidFill>
                </a:uFill>
                <a:latin typeface="Arial"/>
              </a:rPr>
              <a:t>a proportional voting rule which allows (sufficiently large) subgroups to control amounts of money in proportion to their size</a:t>
            </a:r>
            <a:endParaRPr b="0" lang="en-US" sz="2000" spc="-1" strike="noStrike">
              <a:solidFill>
                <a:srgbClr val="000000"/>
              </a:solidFill>
              <a:uFill>
                <a:solidFill>
                  <a:srgbClr val="ffffff"/>
                </a:solidFill>
              </a:uFill>
              <a:latin typeface="Arial"/>
            </a:endParaRPr>
          </a:p>
          <a:p>
            <a:r>
              <a:rPr b="1" lang="en-US" sz="2000" spc="-1" strike="noStrike">
                <a:solidFill>
                  <a:srgbClr val="000000"/>
                </a:solidFill>
                <a:uFill>
                  <a:solidFill>
                    <a:srgbClr val="ffffff"/>
                  </a:solidFill>
                </a:uFill>
                <a:latin typeface="Arial"/>
              </a:rPr>
              <a:t>Better: </a:t>
            </a:r>
            <a:r>
              <a:rPr b="0" lang="en-US" sz="2000" spc="-1" strike="noStrike">
                <a:solidFill>
                  <a:srgbClr val="000000"/>
                </a:solidFill>
                <a:uFill>
                  <a:solidFill>
                    <a:srgbClr val="ffffff"/>
                  </a:solidFill>
                </a:uFill>
                <a:latin typeface="Arial"/>
              </a:rPr>
              <a:t>a proportional voting rule to give </a:t>
            </a:r>
            <a:r>
              <a:rPr b="0" lang="en-US" sz="2000" spc="-1" strike="noStrike" u="sng">
                <a:solidFill>
                  <a:srgbClr val="000000"/>
                </a:solidFill>
                <a:uFill>
                  <a:solidFill>
                    <a:srgbClr val="ffffff"/>
                  </a:solidFill>
                </a:uFill>
                <a:latin typeface="Arial"/>
              </a:rPr>
              <a:t>all</a:t>
            </a:r>
            <a:r>
              <a:rPr b="0" lang="en-US" sz="2000" spc="-1" strike="noStrike">
                <a:solidFill>
                  <a:srgbClr val="000000"/>
                </a:solidFill>
                <a:uFill>
                  <a:solidFill>
                    <a:srgbClr val="ffffff"/>
                  </a:solidFill>
                </a:uFill>
                <a:latin typeface="Arial"/>
              </a:rPr>
              <a:t> large groups control over</a:t>
            </a:r>
            <a:r>
              <a:rPr b="0" lang="en-US" sz="2000" spc="-1" strike="noStrike">
                <a:solidFill>
                  <a:srgbClr val="000000"/>
                </a:solidFill>
                <a:uFill>
                  <a:solidFill>
                    <a:srgbClr val="ffffff"/>
                  </a:solidFill>
                </a:uFill>
                <a:latin typeface="Arial"/>
              </a:rPr>
              <a:t> their fair shares </a:t>
            </a:r>
            <a:r>
              <a:rPr b="0" lang="en-US" sz="2000" spc="-1" strike="noStrike">
                <a:solidFill>
                  <a:srgbClr val="000000"/>
                </a:solidFill>
                <a:uFill>
                  <a:solidFill>
                    <a:srgbClr val="ffffff"/>
                  </a:solidFill>
                </a:uFill>
                <a:latin typeface="Arial"/>
              </a:rPr>
              <a:t>of money</a:t>
            </a:r>
            <a:endParaRPr b="0" lang="en-US" sz="2000" spc="-1" strike="noStrike">
              <a:solidFill>
                <a:srgbClr val="000000"/>
              </a:solidFill>
              <a:uFill>
                <a:solidFill>
                  <a:srgbClr val="ffffff"/>
                </a:solidFill>
              </a:uFill>
              <a:latin typeface="Arial"/>
            </a:endParaRPr>
          </a:p>
          <a:p>
            <a:r>
              <a:rPr b="1" lang="en-US" sz="2000" spc="-1" strike="noStrike">
                <a:solidFill>
                  <a:srgbClr val="000000"/>
                </a:solidFill>
                <a:uFill>
                  <a:solidFill>
                    <a:srgbClr val="ffffff"/>
                  </a:solidFill>
                </a:uFill>
                <a:latin typeface="Arial"/>
              </a:rPr>
              <a:t>Better: </a:t>
            </a:r>
            <a:r>
              <a:rPr b="0" lang="en-US" sz="2000" spc="-1" strike="noStrike">
                <a:solidFill>
                  <a:srgbClr val="000000"/>
                </a:solidFill>
                <a:uFill>
                  <a:solidFill>
                    <a:srgbClr val="ffffff"/>
                  </a:solidFill>
                </a:uFill>
                <a:latin typeface="Arial"/>
              </a:rPr>
              <a:t>a proportional voting rule to let each large group control </a:t>
            </a:r>
            <a:r>
              <a:rPr b="0" lang="en-US" sz="2000" spc="-1" strike="noStrike">
                <a:solidFill>
                  <a:srgbClr val="000000"/>
                </a:solidFill>
                <a:uFill>
                  <a:solidFill>
                    <a:srgbClr val="ffffff"/>
                  </a:solidFill>
                </a:uFill>
                <a:latin typeface="Arial"/>
              </a:rPr>
              <a:t>their fair share </a:t>
            </a:r>
            <a:r>
              <a:rPr b="0" lang="en-US" sz="2000" spc="-1" strike="noStrike">
                <a:solidFill>
                  <a:srgbClr val="000000"/>
                </a:solidFill>
                <a:uFill>
                  <a:solidFill>
                    <a:srgbClr val="ffffff"/>
                  </a:solidFill>
                </a:uFill>
                <a:latin typeface="Arial"/>
              </a:rPr>
              <a:t>of money</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Also, </a:t>
            </a:r>
            <a:r>
              <a:rPr b="0" i="1" lang="en-US" sz="2000" spc="-1" strike="noStrike">
                <a:solidFill>
                  <a:srgbClr val="000000"/>
                </a:solidFill>
                <a:uFill>
                  <a:solidFill>
                    <a:srgbClr val="ffffff"/>
                  </a:solidFill>
                </a:uFill>
                <a:latin typeface="Arial"/>
              </a:rPr>
              <a:t>preferential voting</a:t>
            </a:r>
            <a:r>
              <a:rPr b="0" lang="en-US" sz="2000" spc="-1" strike="noStrike">
                <a:solidFill>
                  <a:srgbClr val="000000"/>
                </a:solidFill>
                <a:uFill>
                  <a:solidFill>
                    <a:srgbClr val="ffffff"/>
                  </a:solidFill>
                </a:uFill>
                <a:latin typeface="Arial"/>
              </a:rPr>
              <a:t> to prevent a diverse subgroup from splitting into fragments too small to control part of the funding</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Also, .. </a:t>
            </a:r>
            <a:r>
              <a:rPr b="0" lang="en-US" sz="2000" spc="-1" strike="noStrike">
                <a:solidFill>
                  <a:srgbClr val="000000"/>
                </a:solidFill>
                <a:uFill>
                  <a:solidFill>
                    <a:srgbClr val="ffffff"/>
                  </a:solidFill>
                </a:uFill>
                <a:latin typeface="Arial"/>
              </a:rPr>
              <a:t>to </a:t>
            </a:r>
            <a:r>
              <a:rPr b="0" lang="en-US" sz="2000" spc="-1" strike="noStrike" u="sng">
                <a:solidFill>
                  <a:srgbClr val="000000"/>
                </a:solidFill>
                <a:uFill>
                  <a:solidFill>
                    <a:srgbClr val="ffffff"/>
                  </a:solidFill>
                </a:uFill>
                <a:latin typeface="Arial"/>
              </a:rPr>
              <a:t>help</a:t>
            </a:r>
            <a:r>
              <a:rPr b="0" lang="en-US" sz="2000" spc="-1" strike="noStrike">
                <a:solidFill>
                  <a:srgbClr val="000000"/>
                </a:solidFill>
                <a:uFill>
                  <a:solidFill>
                    <a:srgbClr val="ffffff"/>
                  </a:solidFill>
                </a:uFill>
                <a:latin typeface="Arial"/>
              </a:rPr>
              <a:t> groups split by many proposals focus their </a:t>
            </a:r>
            <a:r>
              <a:rPr b="0" lang="en-US" sz="2000" spc="-1" strike="noStrike">
                <a:solidFill>
                  <a:srgbClr val="000000"/>
                </a:solidFill>
                <a:uFill>
                  <a:solidFill>
                    <a:srgbClr val="ffffff"/>
                  </a:solidFill>
                </a:uFill>
                <a:latin typeface="Arial"/>
              </a:rPr>
              <a:t>strength</a:t>
            </a:r>
            <a:r>
              <a:rPr b="0" lang="en-US" sz="2000" spc="-1" strike="noStrike">
                <a:solidFill>
                  <a:srgbClr val="000000"/>
                </a:solidFill>
                <a:uFill>
                  <a:solidFill>
                    <a:srgbClr val="ffffff"/>
                  </a:solidFill>
                </a:uFill>
                <a:latin typeface="Arial"/>
              </a:rPr>
              <a:t> on funding their best ones</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Also, </a:t>
            </a:r>
            <a:r>
              <a:rPr b="0" i="1" lang="en-US" sz="2000" spc="-1" strike="noStrike">
                <a:solidFill>
                  <a:srgbClr val="000000"/>
                </a:solidFill>
                <a:uFill>
                  <a:solidFill>
                    <a:srgbClr val="ffffff"/>
                  </a:solidFill>
                </a:uFill>
                <a:latin typeface="Arial"/>
              </a:rPr>
              <a:t>..</a:t>
            </a:r>
            <a:r>
              <a:rPr b="0" lang="en-US" sz="2000" spc="-1" strike="noStrike">
                <a:solidFill>
                  <a:srgbClr val="000000"/>
                </a:solidFill>
                <a:uFill>
                  <a:solidFill>
                    <a:srgbClr val="ffffff"/>
                  </a:solidFill>
                </a:uFill>
                <a:latin typeface="Arial"/>
              </a:rPr>
              <a:t> to </a:t>
            </a:r>
            <a:r>
              <a:rPr b="0" lang="en-US" sz="2000" spc="-1" strike="noStrike" u="sng">
                <a:solidFill>
                  <a:srgbClr val="000000"/>
                </a:solidFill>
                <a:uFill>
                  <a:solidFill>
                    <a:srgbClr val="ffffff"/>
                  </a:solidFill>
                </a:uFill>
                <a:latin typeface="Arial"/>
              </a:rPr>
              <a:t>organize votes from</a:t>
            </a:r>
            <a:r>
              <a:rPr b="0" lang="en-US" sz="2000" spc="-1" strike="noStrike">
                <a:solidFill>
                  <a:srgbClr val="000000"/>
                </a:solidFill>
                <a:uFill>
                  <a:solidFill>
                    <a:srgbClr val="ffffff"/>
                  </a:solidFill>
                </a:uFill>
                <a:latin typeface="Arial"/>
              </a:rPr>
              <a:t> a group split by many proposals so they </a:t>
            </a:r>
            <a:r>
              <a:rPr b="0" lang="en-US" sz="2000" spc="-1" strike="noStrike" u="sng">
                <a:solidFill>
                  <a:srgbClr val="000000"/>
                </a:solidFill>
                <a:uFill>
                  <a:solidFill>
                    <a:srgbClr val="ffffff"/>
                  </a:solidFill>
                </a:uFill>
                <a:latin typeface="Arial"/>
              </a:rPr>
              <a:t>can</a:t>
            </a:r>
            <a:r>
              <a:rPr b="0" lang="en-US" sz="2000" spc="-1" strike="noStrike">
                <a:solidFill>
                  <a:srgbClr val="000000"/>
                </a:solidFill>
                <a:uFill>
                  <a:solidFill>
                    <a:srgbClr val="ffffff"/>
                  </a:solidFill>
                </a:uFill>
                <a:latin typeface="Arial"/>
              </a:rPr>
              <a:t> fund their best ones</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Also, </a:t>
            </a:r>
            <a:r>
              <a:rPr b="0" i="1" lang="en-US" sz="2000" spc="-1" strike="noStrike">
                <a:solidFill>
                  <a:srgbClr val="000000"/>
                </a:solidFill>
                <a:uFill>
                  <a:solidFill>
                    <a:srgbClr val="ffffff"/>
                  </a:solidFill>
                </a:uFill>
                <a:latin typeface="Arial"/>
              </a:rPr>
              <a:t>..</a:t>
            </a:r>
            <a:r>
              <a:rPr b="0" lang="en-US" sz="2000" spc="-1" strike="noStrike">
                <a:solidFill>
                  <a:srgbClr val="000000"/>
                </a:solidFill>
                <a:uFill>
                  <a:solidFill>
                    <a:srgbClr val="ffffff"/>
                  </a:solidFill>
                </a:uFill>
                <a:latin typeface="Arial"/>
              </a:rPr>
              <a:t> to </a:t>
            </a:r>
            <a:r>
              <a:rPr b="0" lang="en-US" sz="2000" spc="-1" strike="noStrike" u="sng">
                <a:solidFill>
                  <a:srgbClr val="000000"/>
                </a:solidFill>
                <a:uFill>
                  <a:solidFill>
                    <a:srgbClr val="ffffff"/>
                  </a:solidFill>
                </a:uFill>
                <a:latin typeface="Arial"/>
              </a:rPr>
              <a:t>help</a:t>
            </a:r>
            <a:r>
              <a:rPr b="0" lang="en-US" sz="2000" spc="-1" strike="noStrike">
                <a:solidFill>
                  <a:srgbClr val="000000"/>
                </a:solidFill>
                <a:uFill>
                  <a:solidFill>
                    <a:srgbClr val="ffffff"/>
                  </a:solidFill>
                </a:uFill>
                <a:latin typeface="Arial"/>
              </a:rPr>
              <a:t> a group </a:t>
            </a:r>
            <a:r>
              <a:rPr b="0" lang="en-US" sz="2000" spc="-1" strike="noStrike">
                <a:solidFill>
                  <a:srgbClr val="000000"/>
                </a:solidFill>
                <a:uFill>
                  <a:solidFill>
                    <a:srgbClr val="ffffff"/>
                  </a:solidFill>
                </a:uFill>
                <a:latin typeface="Arial"/>
              </a:rPr>
              <a:t>split by </a:t>
            </a:r>
            <a:r>
              <a:rPr b="0" lang="en-US" sz="2000" spc="-1" strike="noStrike" u="sng">
                <a:solidFill>
                  <a:srgbClr val="000000"/>
                </a:solidFill>
                <a:uFill>
                  <a:solidFill>
                    <a:srgbClr val="ffffff"/>
                  </a:solidFill>
                </a:uFill>
                <a:latin typeface="Arial"/>
              </a:rPr>
              <a:t>too</a:t>
            </a:r>
            <a:r>
              <a:rPr b="0" lang="en-US" sz="2000" spc="-1" strike="noStrike">
                <a:solidFill>
                  <a:srgbClr val="000000"/>
                </a:solidFill>
                <a:uFill>
                  <a:solidFill>
                    <a:srgbClr val="ffffff"/>
                  </a:solidFill>
                </a:uFill>
                <a:latin typeface="Arial"/>
              </a:rPr>
              <a:t> many proposals to </a:t>
            </a:r>
            <a:r>
              <a:rPr b="0" lang="en-US" sz="2000" spc="-1" strike="noStrike" u="sng">
                <a:solidFill>
                  <a:srgbClr val="000000"/>
                </a:solidFill>
                <a:uFill>
                  <a:solidFill>
                    <a:srgbClr val="ffffff"/>
                  </a:solidFill>
                </a:uFill>
                <a:latin typeface="Arial"/>
              </a:rPr>
              <a:t>organize</a:t>
            </a:r>
            <a:r>
              <a:rPr b="0" lang="en-US" sz="2000" spc="-1" strike="noStrike">
                <a:solidFill>
                  <a:srgbClr val="000000"/>
                </a:solidFill>
                <a:uFill>
                  <a:solidFill>
                    <a:srgbClr val="ffffff"/>
                  </a:solidFill>
                </a:uFill>
                <a:latin typeface="Arial"/>
              </a:rPr>
              <a:t> their strength </a:t>
            </a:r>
            <a:r>
              <a:rPr b="0" lang="en-US" sz="2000" spc="-1" strike="noStrike" u="sng">
                <a:solidFill>
                  <a:srgbClr val="000000"/>
                </a:solidFill>
                <a:uFill>
                  <a:solidFill>
                    <a:srgbClr val="ffffff"/>
                  </a:solidFill>
                </a:uFill>
                <a:latin typeface="Arial"/>
              </a:rPr>
              <a:t>and fund</a:t>
            </a:r>
            <a:r>
              <a:rPr b="0" lang="en-US" sz="2000" spc="-1" strike="noStrike">
                <a:solidFill>
                  <a:srgbClr val="000000"/>
                </a:solidFill>
                <a:uFill>
                  <a:solidFill>
                    <a:srgbClr val="ffffff"/>
                  </a:solidFill>
                </a:uFill>
                <a:latin typeface="Arial"/>
              </a:rPr>
              <a:t> their best ones</a:t>
            </a:r>
            <a:endParaRPr b="0" lang="en-US" sz="2000" spc="-1" strike="noStrike">
              <a:solidFill>
                <a:srgbClr val="000000"/>
              </a:solidFill>
              <a:uFill>
                <a:solidFill>
                  <a:srgbClr val="ffffff"/>
                </a:solidFill>
              </a:uFill>
              <a:latin typeface="Arial"/>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2" name="PlaceHolder 1"/>
          <p:cNvSpPr>
            <a:spLocks noGrp="1"/>
          </p:cNvSpPr>
          <p:nvPr>
            <p:ph type="body"/>
          </p:nvPr>
        </p:nvSpPr>
        <p:spPr>
          <a:xfrm>
            <a:off x="777240" y="4777560"/>
            <a:ext cx="6217560" cy="4525920"/>
          </a:xfrm>
          <a:prstGeom prst="rect">
            <a:avLst/>
          </a:prstGeom>
        </p:spPr>
        <p:txBody>
          <a:bodyPr lIns="0" rIns="0" tIns="0" bIns="0"/>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But the cheap project required just as many votes as the expensive one to win; and voting for the cheap project “used up” as much of a voter’s vote as the expensive one</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But the cheap project needed to win just as many votes as the costly project; </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And a vote for the cheap project “used up” as much of a voter’s power as the costly project (would (use))</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Don’t vote for cheap projects</a:t>
            </a:r>
            <a:endParaRPr b="0" lang="en-US" sz="2000" spc="-1" strike="noStrike">
              <a:solidFill>
                <a:srgbClr val="000000"/>
              </a:solidFill>
              <a:uFill>
                <a:solidFill>
                  <a:srgbClr val="ffffff"/>
                </a:solidFill>
              </a:uFill>
              <a:latin typeface="Arial"/>
            </a:endParaRPr>
          </a:p>
          <a:p>
            <a:pPr lvl="1" marL="216000" indent="-216000">
              <a:lnSpc>
                <a:spcPts val="51"/>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That would be throwing most of your vote away,</a:t>
            </a:r>
            <a:r>
              <a:rPr b="0" lang="en-US" sz="2000" spc="-1" strike="noStrike">
                <a:solidFill>
                  <a:srgbClr val="000000"/>
                </a:solidFill>
                <a:uFill>
                  <a:solidFill>
                    <a:srgbClr val="ffffff"/>
                  </a:solidFill>
                </a:uFill>
                <a:latin typeface="Arial"/>
              </a:rPr>
              <a:t> reducing the portion of the budget that your vote has a say over</a:t>
            </a:r>
            <a:endParaRPr b="0" lang="en-US" sz="2000" spc="-1" strike="noStrike">
              <a:solidFill>
                <a:srgbClr val="000000"/>
              </a:solidFill>
              <a:uFill>
                <a:solidFill>
                  <a:srgbClr val="ffffff"/>
                </a:solidFill>
              </a:uFill>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3" name="PlaceHolder 1"/>
          <p:cNvSpPr>
            <a:spLocks noGrp="1"/>
          </p:cNvSpPr>
          <p:nvPr>
            <p:ph type="body"/>
          </p:nvPr>
        </p:nvSpPr>
        <p:spPr>
          <a:xfrm>
            <a:off x="777240" y="4777560"/>
            <a:ext cx="6217560" cy="4525920"/>
          </a:xfrm>
          <a:prstGeom prst="rect">
            <a:avLst/>
          </a:prstGeom>
        </p:spPr>
        <p:txBody>
          <a:bodyPr lIns="0" rIns="0" tIns="0" bIns="0"/>
          <a:p>
            <a:pPr marL="216000" indent="-216000">
              <a:lnSpc>
                <a:spcPts val="10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Background: Voter satisfaction per $ is a major goal</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We measure it by the total votes for a set of winners or by the $ per vote for one winner</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The most </a:t>
            </a:r>
            <a:r>
              <a:rPr b="1" lang="en-US" sz="2000" spc="-1" strike="noStrike">
                <a:solidFill>
                  <a:srgbClr val="000000"/>
                </a:solidFill>
                <a:uFill>
                  <a:solidFill>
                    <a:srgbClr val="ffffff"/>
                  </a:solidFill>
                </a:uFill>
                <a:latin typeface="Arial"/>
              </a:rPr>
              <a:t>cost-effective</a:t>
            </a:r>
            <a:r>
              <a:rPr b="0" lang="en-US" sz="2000" spc="-1" strike="noStrike">
                <a:solidFill>
                  <a:srgbClr val="000000"/>
                </a:solidFill>
                <a:uFill>
                  <a:solidFill>
                    <a:srgbClr val="ffffff"/>
                  </a:solidFill>
                </a:uFill>
                <a:latin typeface="Arial"/>
              </a:rPr>
              <a:t> projects maximize </a:t>
            </a:r>
            <a:r>
              <a:rPr b="0" i="1" lang="en-US" sz="2000" spc="-1" strike="noStrike">
                <a:solidFill>
                  <a:srgbClr val="000000"/>
                </a:solidFill>
                <a:uFill>
                  <a:solidFill>
                    <a:srgbClr val="ffffff"/>
                  </a:solidFill>
                </a:uFill>
                <a:latin typeface="Arial"/>
              </a:rPr>
              <a:t>voter satisfaction per dollar spent</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Maximizes </a:t>
            </a:r>
            <a:r>
              <a:rPr b="0" i="1" lang="en-US" sz="2000" spc="-1" strike="noStrike">
                <a:solidFill>
                  <a:srgbClr val="000000"/>
                </a:solidFill>
                <a:uFill>
                  <a:solidFill>
                    <a:srgbClr val="ffffff"/>
                  </a:solidFill>
                </a:uFill>
                <a:latin typeface="Arial"/>
              </a:rPr>
              <a:t>voter satisfaction per dollar spent</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Funds projects with </a:t>
            </a:r>
            <a:r>
              <a:rPr b="0" i="1" lang="en-US" sz="2000" spc="-1" strike="noStrike">
                <a:solidFill>
                  <a:srgbClr val="000000"/>
                </a:solidFill>
                <a:uFill>
                  <a:solidFill>
                    <a:srgbClr val="ffffff"/>
                  </a:solidFill>
                </a:uFill>
                <a:latin typeface="Arial"/>
              </a:rPr>
              <a:t>low cost per benefit  </a:t>
            </a:r>
            <a:r>
              <a:rPr b="0" lang="en-US" sz="2000" spc="-1" strike="noStrike">
                <a:solidFill>
                  <a:srgbClr val="000000"/>
                </a:solidFill>
                <a:uFill>
                  <a:solidFill>
                    <a:srgbClr val="ffffff"/>
                  </a:solidFill>
                </a:uFill>
                <a:latin typeface="Arial"/>
              </a:rPr>
              <a:t> [~“$/vote”]</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Benefit is measured in votes</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The projects with low cost per benefit maximize </a:t>
            </a:r>
            <a:r>
              <a:rPr b="0" i="1" lang="en-US" sz="2000" spc="-1" strike="noStrike">
                <a:solidFill>
                  <a:srgbClr val="000000"/>
                </a:solidFill>
                <a:uFill>
                  <a:solidFill>
                    <a:srgbClr val="ffffff"/>
                  </a:solidFill>
                </a:uFill>
                <a:latin typeface="Arial"/>
              </a:rPr>
              <a:t>voter satisfaction per dollar spent</a:t>
            </a:r>
            <a:r>
              <a:rPr b="0" lang="en-US" sz="2000" spc="-1" strike="noStrike">
                <a:solidFill>
                  <a:srgbClr val="000000"/>
                </a:solidFill>
                <a:uFill>
                  <a:solidFill>
                    <a:srgbClr val="ffffff"/>
                  </a:solidFill>
                </a:uFill>
                <a:latin typeface="Arial"/>
              </a:rPr>
              <a:t>  [~votes/$1000]</a:t>
            </a:r>
            <a:endParaRPr b="0" lang="en-US" sz="2000" spc="-1" strike="noStrike">
              <a:solidFill>
                <a:srgbClr val="000000"/>
              </a:solidFill>
              <a:uFill>
                <a:solidFill>
                  <a:srgbClr val="ffffff"/>
                </a:solidFill>
              </a:uFill>
              <a:latin typeface="Arial"/>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4"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Here's the most expensive winner</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Here are some losers that had far lower costs per vote won</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ea typeface="Arial Unicode MS"/>
              </a:rPr>
              <a:t>It is possible but not likely that 342 voters happened to cast all 2,363 votes for the 10 projects which replace the 1 costly project</a:t>
            </a:r>
            <a:r>
              <a:rPr b="0" lang="en-US" sz="2000" spc="-1" strike="noStrike">
                <a:solidFill>
                  <a:srgbClr val="000000"/>
                </a:solidFill>
                <a:uFill>
                  <a:solidFill>
                    <a:srgbClr val="ffffff"/>
                  </a:solidFill>
                </a:uFill>
                <a:latin typeface="Arial"/>
                <a:ea typeface="Arial Unicode MS"/>
              </a:rPr>
              <a:t> supported by 466 voters. </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ea typeface="Arial Unicode MS"/>
              </a:rPr>
              <a:t>Did those 466 voters contribute to any other winners?</a:t>
            </a:r>
            <a:endParaRPr b="0" lang="en-US" sz="2000" spc="-1" strike="noStrike">
              <a:solidFill>
                <a:srgbClr val="000000"/>
              </a:solidFill>
              <a:uFill>
                <a:solidFill>
                  <a:srgbClr val="ffffff"/>
                </a:solidFill>
              </a:uFill>
              <a:latin typeface="Arial"/>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5"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Compared with 1 project</a:t>
            </a:r>
            <a:r>
              <a:rPr b="0" lang="en-US" sz="2000" spc="-1" strike="noStrike">
                <a:solidFill>
                  <a:srgbClr val="000000"/>
                </a:solidFill>
                <a:uFill>
                  <a:solidFill>
                    <a:srgbClr val="ffffff"/>
                  </a:solidFill>
                </a:uFill>
                <a:latin typeface="Arial"/>
              </a:rPr>
              <a:t> $230,000, 494 votes, $466/vote</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Verdana"/>
                <a:ea typeface="Verdana"/>
              </a:rPr>
              <a:t>It’s harder to fund a large project...</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and it </a:t>
            </a:r>
            <a:r>
              <a:rPr b="0" i="1" lang="en-US" sz="2000" spc="-1" strike="noStrike">
                <a:solidFill>
                  <a:srgbClr val="000000"/>
                </a:solidFill>
                <a:uFill>
                  <a:solidFill>
                    <a:srgbClr val="ffffff"/>
                  </a:solidFill>
                </a:uFill>
                <a:latin typeface="Arial"/>
              </a:rPr>
              <a:t>should </a:t>
            </a:r>
            <a:r>
              <a:rPr b="0" lang="en-US" sz="2000" spc="-1" strike="noStrike">
                <a:solidFill>
                  <a:srgbClr val="000000"/>
                </a:solidFill>
                <a:uFill>
                  <a:solidFill>
                    <a:srgbClr val="ffffff"/>
                  </a:solidFill>
                </a:uFill>
                <a:latin typeface="Arial"/>
              </a:rPr>
              <a:t>be</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And not impossible:</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Sidewalk repairs: $188,292, 910 votes, $207 / vote</a:t>
            </a:r>
            <a:endParaRPr b="0" lang="en-US" sz="2000" spc="-1" strike="noStrike">
              <a:solidFill>
                <a:srgbClr val="000000"/>
              </a:solidFill>
              <a:uFill>
                <a:solidFill>
                  <a:srgbClr val="ffffff"/>
                </a:solidFill>
              </a:uFill>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6"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Here's the most expensive winner</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Here are some losers that had far lower costs per vote won</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ea typeface="Arial Unicode MS"/>
              </a:rPr>
              <a:t>It is possible but not likely that 342 voters happened to cast all 2,363 votes for the 10 projects which replace the 1 costly project</a:t>
            </a:r>
            <a:r>
              <a:rPr b="0" lang="en-US" sz="2000" spc="-1" strike="noStrike">
                <a:solidFill>
                  <a:srgbClr val="000000"/>
                </a:solidFill>
                <a:uFill>
                  <a:solidFill>
                    <a:srgbClr val="ffffff"/>
                  </a:solidFill>
                </a:uFill>
                <a:latin typeface="Arial"/>
                <a:ea typeface="Arial Unicode MS"/>
              </a:rPr>
              <a:t> supported by 466 voters. </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ea typeface="Arial Unicode MS"/>
              </a:rPr>
              <a:t>Did those 466 voters contribute to any other winners?</a:t>
            </a:r>
            <a:endParaRPr b="0" lang="en-US" sz="2000" spc="-1" strike="noStrike">
              <a:solidFill>
                <a:srgbClr val="000000"/>
              </a:solidFill>
              <a:uFill>
                <a:solidFill>
                  <a:srgbClr val="ffffff"/>
                </a:solidFill>
              </a:uFill>
              <a:latin typeface="Arial"/>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7"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Compared with 1 project</a:t>
            </a:r>
            <a:r>
              <a:rPr b="0" lang="en-US" sz="2000" spc="-1" strike="noStrike">
                <a:solidFill>
                  <a:srgbClr val="000000"/>
                </a:solidFill>
                <a:uFill>
                  <a:solidFill>
                    <a:srgbClr val="ffffff"/>
                  </a:solidFill>
                </a:uFill>
                <a:latin typeface="Arial"/>
              </a:rPr>
              <a:t> $230,000, 494 votes, $466/vote</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Verdana"/>
                <a:ea typeface="Verdana"/>
              </a:rPr>
              <a:t>It’s harder to fund a large project...</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and it </a:t>
            </a:r>
            <a:r>
              <a:rPr b="0" i="1" lang="en-US" sz="2000" spc="-1" strike="noStrike">
                <a:solidFill>
                  <a:srgbClr val="000000"/>
                </a:solidFill>
                <a:uFill>
                  <a:solidFill>
                    <a:srgbClr val="ffffff"/>
                  </a:solidFill>
                </a:uFill>
                <a:latin typeface="Arial"/>
              </a:rPr>
              <a:t>should </a:t>
            </a:r>
            <a:r>
              <a:rPr b="0" lang="en-US" sz="2000" spc="-1" strike="noStrike">
                <a:solidFill>
                  <a:srgbClr val="000000"/>
                </a:solidFill>
                <a:uFill>
                  <a:solidFill>
                    <a:srgbClr val="ffffff"/>
                  </a:solidFill>
                </a:uFill>
                <a:latin typeface="Arial"/>
              </a:rPr>
              <a:t>be</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And not impossible:</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Sidewalk repairs: $188,292, 910 votes, $207 / vote</a:t>
            </a:r>
            <a:endParaRPr b="0" lang="en-US" sz="2000" spc="-1" strike="noStrike">
              <a:solidFill>
                <a:srgbClr val="000000"/>
              </a:solidFill>
              <a:uFill>
                <a:solidFill>
                  <a:srgbClr val="ffffff"/>
                </a:solidFill>
              </a:uFill>
              <a:latin typeface="Arial"/>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8"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Precise for an educated audience?</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Give each voter an </a:t>
            </a:r>
            <a:r>
              <a:rPr b="0" i="1" lang="en-US" sz="2000" spc="-1" strike="noStrike">
                <a:solidFill>
                  <a:srgbClr val="000000"/>
                </a:solidFill>
                <a:uFill>
                  <a:solidFill>
                    <a:srgbClr val="ffffff"/>
                  </a:solidFill>
                </a:uFill>
                <a:latin typeface="Arial"/>
              </a:rPr>
              <a:t>equal share</a:t>
            </a:r>
            <a:r>
              <a:rPr b="0" lang="en-US" sz="2000" spc="-1" strike="noStrike">
                <a:solidFill>
                  <a:srgbClr val="000000"/>
                </a:solidFill>
                <a:uFill>
                  <a:solidFill>
                    <a:srgbClr val="ffffff"/>
                  </a:solidFill>
                </a:uFill>
                <a:latin typeface="Arial"/>
              </a:rPr>
              <a:t> of the total budget</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And spend their share as much as possible according to their preferences</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Simple for a less educated audience?</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A voter guides an </a:t>
            </a:r>
            <a:r>
              <a:rPr b="0" i="1" lang="en-US" sz="2000" spc="-1" strike="noStrike">
                <a:solidFill>
                  <a:srgbClr val="000000"/>
                </a:solidFill>
                <a:uFill>
                  <a:solidFill>
                    <a:srgbClr val="ffffff"/>
                  </a:solidFill>
                </a:uFill>
                <a:latin typeface="Arial"/>
              </a:rPr>
              <a:t>equal share</a:t>
            </a:r>
            <a:r>
              <a:rPr b="0" lang="en-US" sz="2000" spc="-1" strike="noStrike">
                <a:solidFill>
                  <a:srgbClr val="000000"/>
                </a:solidFill>
                <a:uFill>
                  <a:solidFill>
                    <a:srgbClr val="ffffff"/>
                  </a:solidFill>
                </a:uFill>
                <a:latin typeface="Arial"/>
              </a:rPr>
              <a:t> of the money</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It will move to support his/her favorite projects</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 -</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If it moved to the least-funded project,</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ea typeface="Arial Unicode MS"/>
              </a:rPr>
              <a:t>then it moves on to the voter's next favorite.</a:t>
            </a: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9" name="PlaceHolder 1"/>
          <p:cNvSpPr>
            <a:spLocks noGrp="1"/>
          </p:cNvSpPr>
          <p:nvPr>
            <p:ph type="body"/>
          </p:nvPr>
        </p:nvSpPr>
        <p:spPr>
          <a:xfrm>
            <a:off x="777240" y="4777560"/>
            <a:ext cx="6217560" cy="4525920"/>
          </a:xfrm>
          <a:prstGeom prst="rect">
            <a:avLst/>
          </a:prstGeom>
        </p:spPr>
        <p:txBody>
          <a:bodyPr lIns="0" rIns="0" tIns="0" bIns="0"/>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Not all projects can win [There isn't enough money]</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But don’t waste the votes (that is, money) of voters who supported them</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Transfer money to voter’s next preferences! </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Not all projects can win [There isn't enough money]</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So the least popular must lose [one at a time]</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But its voters </a:t>
            </a:r>
            <a:r>
              <a:rPr b="0" i="1" lang="en-US" sz="2000" spc="-1" strike="noStrike">
                <a:solidFill>
                  <a:srgbClr val="000000"/>
                </a:solidFill>
                <a:uFill>
                  <a:solidFill>
                    <a:srgbClr val="ffffff"/>
                  </a:solidFill>
                </a:uFill>
                <a:latin typeface="Arial"/>
              </a:rPr>
              <a:t>don't</a:t>
            </a:r>
            <a:r>
              <a:rPr b="0" lang="en-US" sz="2000" spc="-1" strike="noStrike">
                <a:solidFill>
                  <a:srgbClr val="000000"/>
                </a:solidFill>
                <a:uFill>
                  <a:solidFill>
                    <a:srgbClr val="ffffff"/>
                  </a:solidFill>
                </a:uFill>
                <a:latin typeface="Arial"/>
              </a:rPr>
              <a:t> lose their share of power [that is, money]</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Each guides their money to their next choice</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or</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So eliminate the least popular [one at a time]</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But its voters still have their share of power [money]</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Move the money to each voter’s next </a:t>
            </a:r>
            <a:r>
              <a:rPr b="0" lang="en-US" sz="2000" spc="-1" strike="noStrike">
                <a:solidFill>
                  <a:srgbClr val="000000"/>
                </a:solidFill>
                <a:uFill>
                  <a:solidFill>
                    <a:srgbClr val="ffffff"/>
                  </a:solidFill>
                </a:uFill>
                <a:latin typeface="Arial"/>
              </a:rPr>
              <a:t>choice</a:t>
            </a:r>
            <a:r>
              <a:rPr b="0" lang="en-US" sz="2000" spc="-1" strike="noStrike">
                <a:solidFill>
                  <a:srgbClr val="000000"/>
                </a:solidFill>
                <a:uFill>
                  <a:solidFill>
                    <a:srgbClr val="ffffff"/>
                  </a:solidFill>
                </a:uFill>
                <a:latin typeface="Arial"/>
              </a:rPr>
              <a:t>!</a:t>
            </a:r>
            <a:endParaRPr b="0" lang="en-US" sz="2000" spc="-1" strike="noStrike">
              <a:solidFill>
                <a:srgbClr val="000000"/>
              </a:solidFill>
              <a:uFill>
                <a:solidFill>
                  <a:srgbClr val="ffffff"/>
                </a:solidFill>
              </a:uFill>
              <a:latin typeface="Arial"/>
            </a:endParaRPr>
          </a:p>
        </p:txBody>
      </p:sp>
    </p:spTree>
  </p:cSld>
</p:notes>
</file>

<file path=ppt/notesSlides/notesSlide2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0" name="PlaceHolder 1"/>
          <p:cNvSpPr>
            <a:spLocks noGrp="1"/>
          </p:cNvSpPr>
          <p:nvPr>
            <p:ph type="body"/>
          </p:nvPr>
        </p:nvSpPr>
        <p:spPr>
          <a:xfrm>
            <a:off x="777240" y="4777560"/>
            <a:ext cx="6217560" cy="4525920"/>
          </a:xfrm>
          <a:prstGeom prst="rect">
            <a:avLst/>
          </a:prstGeom>
        </p:spPr>
        <p:txBody>
          <a:bodyPr lIns="0" rIns="0" tIns="0" bIns="0"/>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Allow each voter to transfer a portion of his/her support to next preferences!</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Allow each voter to transfer a portion of his/her support to </a:t>
            </a:r>
            <a:r>
              <a:rPr b="0" lang="en-US" sz="2000" spc="-1" strike="noStrike" u="sng">
                <a:solidFill>
                  <a:srgbClr val="000000"/>
                </a:solidFill>
                <a:uFill>
                  <a:solidFill>
                    <a:srgbClr val="ffffff"/>
                  </a:solidFill>
                </a:uFill>
                <a:latin typeface="Arial"/>
              </a:rPr>
              <a:t>his/her</a:t>
            </a:r>
            <a:r>
              <a:rPr b="0" lang="en-US" sz="2000" spc="-1" strike="noStrike">
                <a:solidFill>
                  <a:srgbClr val="000000"/>
                </a:solidFill>
                <a:uFill>
                  <a:solidFill>
                    <a:srgbClr val="ffffff"/>
                  </a:solidFill>
                </a:uFill>
                <a:latin typeface="Arial"/>
              </a:rPr>
              <a:t> next </a:t>
            </a:r>
            <a:r>
              <a:rPr b="0" lang="en-US" sz="2000" spc="-1" strike="noStrike" u="sng">
                <a:solidFill>
                  <a:srgbClr val="000000"/>
                </a:solidFill>
                <a:uFill>
                  <a:solidFill>
                    <a:srgbClr val="ffffff"/>
                  </a:solidFill>
                </a:uFill>
                <a:latin typeface="Arial"/>
              </a:rPr>
              <a:t>preference</a:t>
            </a:r>
            <a:r>
              <a:rPr b="0" lang="en-US" sz="2000" spc="-1" strike="noStrike">
                <a:solidFill>
                  <a:srgbClr val="000000"/>
                </a:solidFill>
                <a:uFill>
                  <a:solidFill>
                    <a:srgbClr val="ffffff"/>
                  </a:solidFill>
                </a:uFill>
                <a:latin typeface="Arial"/>
              </a:rPr>
              <a:t>!</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u="sng">
                <a:solidFill>
                  <a:srgbClr val="000000"/>
                </a:solidFill>
                <a:uFill>
                  <a:solidFill>
                    <a:srgbClr val="ffffff"/>
                  </a:solidFill>
                </a:uFill>
                <a:latin typeface="Arial"/>
              </a:rPr>
              <a:t>Let</a:t>
            </a:r>
            <a:r>
              <a:rPr b="0" lang="en-US" sz="2000" spc="-1" strike="noStrike">
                <a:solidFill>
                  <a:srgbClr val="000000"/>
                </a:solidFill>
                <a:uFill>
                  <a:solidFill>
                    <a:srgbClr val="ffffff"/>
                  </a:solidFill>
                </a:uFill>
                <a:latin typeface="Arial"/>
              </a:rPr>
              <a:t> each voter transfer </a:t>
            </a:r>
            <a:r>
              <a:rPr b="0" lang="en-US" sz="2000" spc="-1" strike="noStrike" u="sng">
                <a:solidFill>
                  <a:srgbClr val="000000"/>
                </a:solidFill>
                <a:uFill>
                  <a:solidFill>
                    <a:srgbClr val="ffffff"/>
                  </a:solidFill>
                </a:uFill>
                <a:latin typeface="Arial"/>
              </a:rPr>
              <a:t>his/her part of the surplus</a:t>
            </a:r>
            <a:r>
              <a:rPr b="0" lang="en-US" sz="2000" spc="-1" strike="noStrike">
                <a:solidFill>
                  <a:srgbClr val="000000"/>
                </a:solidFill>
                <a:uFill>
                  <a:solidFill>
                    <a:srgbClr val="ffffff"/>
                  </a:solidFill>
                </a:uFill>
                <a:latin typeface="Arial"/>
              </a:rPr>
              <a:t> to his/her next preference!</a:t>
            </a:r>
            <a:endParaRPr b="0" lang="en-US" sz="2000" spc="-1" strike="noStrike">
              <a:solidFill>
                <a:srgbClr val="000000"/>
              </a:solidFill>
              <a:uFill>
                <a:solidFill>
                  <a:srgbClr val="ffffff"/>
                </a:solidFill>
              </a:uFill>
              <a:latin typeface="Arial"/>
            </a:endParaRPr>
          </a:p>
        </p:txBody>
      </p:sp>
    </p:spTree>
  </p:cSld>
</p:notes>
</file>

<file path=ppt/notesSlides/notesSlide3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1"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The maximum vote here was 50%</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The maximum vote a voter is allowed to give a project in this simple example is 50%. So each project needs at least 2 voters to support funding.</a:t>
            </a:r>
            <a:endParaRPr b="0" lang="en-US" sz="2000" spc="-1" strike="noStrike">
              <a:solidFill>
                <a:srgbClr val="000000"/>
              </a:solidFill>
              <a:uFill>
                <a:solidFill>
                  <a:srgbClr val="ffffff"/>
                </a:solidFill>
              </a:uFill>
              <a:latin typeface="Arial"/>
            </a:endParaRPr>
          </a:p>
        </p:txBody>
      </p:sp>
    </p:spTree>
  </p:cSld>
</p:notes>
</file>

<file path=ppt/notesSlides/notesSlide3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2" name="PlaceHolder 1"/>
          <p:cNvSpPr>
            <a:spLocks noGrp="1"/>
          </p:cNvSpPr>
          <p:nvPr>
            <p:ph type="body"/>
          </p:nvPr>
        </p:nvSpPr>
        <p:spPr>
          <a:xfrm>
            <a:off x="777240" y="4777560"/>
            <a:ext cx="6217560" cy="4525920"/>
          </a:xfrm>
          <a:prstGeom prst="rect">
            <a:avLst/>
          </a:prstGeom>
        </p:spPr>
        <p:txBody>
          <a:bodyPr lIns="0" rIns="0" tIns="0" bIns="0"/>
          <a:p>
            <a:pPr marL="216000" indent="-216000">
              <a:lnSpc>
                <a:spcPts val="254"/>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In a real election, can’t ask voters what their next preferences are, when their higher preferences are eliminated</a:t>
            </a:r>
            <a:endParaRPr b="0" lang="en-US" sz="2000" spc="-1" strike="noStrike">
              <a:solidFill>
                <a:srgbClr val="000000"/>
              </a:solidFill>
              <a:uFill>
                <a:solidFill>
                  <a:srgbClr val="ffffff"/>
                </a:solidFill>
              </a:uFill>
              <a:latin typeface="Arial"/>
            </a:endParaRPr>
          </a:p>
          <a:p>
            <a:pPr marL="216000" indent="-216000">
              <a:lnSpc>
                <a:spcPts val="254"/>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A real tally can't stop to ask each voter for their next choice if their top choice loses</a:t>
            </a:r>
            <a:endParaRPr b="0" lang="en-US" sz="2000" spc="-1" strike="noStrike">
              <a:solidFill>
                <a:srgbClr val="000000"/>
              </a:solidFill>
              <a:uFill>
                <a:solidFill>
                  <a:srgbClr val="ffffff"/>
                </a:solidFill>
              </a:uFill>
              <a:latin typeface="Arial"/>
            </a:endParaRPr>
          </a:p>
        </p:txBody>
      </p:sp>
    </p:spTree>
  </p:cSld>
</p:notes>
</file>

<file path=ppt/notesSlides/notesSlide3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3"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There are several styles</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Here's one used at Twin Oaks </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(They'll give a talk in the next session)</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I can click to put a project on my list</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And slide it up or down my list to change its rank</a:t>
            </a:r>
            <a:endParaRPr b="0" lang="en-US" sz="2000" spc="-1" strike="noStrike">
              <a:solidFill>
                <a:srgbClr val="000000"/>
              </a:solidFill>
              <a:uFill>
                <a:solidFill>
                  <a:srgbClr val="ffffff"/>
                </a:solidFill>
              </a:uFill>
              <a:latin typeface="Arial"/>
            </a:endParaRPr>
          </a:p>
        </p:txBody>
      </p:sp>
    </p:spTree>
  </p:cSld>
</p:notes>
</file>

<file path=ppt/notesSlides/notesSlide3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4"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It’s not necessary to rank all projects, but voters should be encouraged to rank as many as they might be willing to support... since their highest preferences may not win, they want to have lower preferences for their money to move to</a:t>
            </a:r>
            <a:endParaRPr b="0" lang="en-US" sz="2000" spc="-1" strike="noStrike">
              <a:solidFill>
                <a:srgbClr val="000000"/>
              </a:solidFill>
              <a:uFill>
                <a:solidFill>
                  <a:srgbClr val="ffffff"/>
                </a:solidFill>
              </a:uFill>
              <a:latin typeface="Arial"/>
            </a:endParaRPr>
          </a:p>
        </p:txBody>
      </p:sp>
    </p:spTree>
  </p:cSld>
</p:notes>
</file>

<file path=ppt/notesSlides/notesSlide3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5"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STV is used all over New Zealand to elect the public health councils.</a:t>
            </a:r>
            <a:endParaRPr b="0" lang="en-US" sz="2000" spc="-1" strike="noStrike">
              <a:solidFill>
                <a:srgbClr val="000000"/>
              </a:solidFill>
              <a:uFill>
                <a:solidFill>
                  <a:srgbClr val="ffffff"/>
                </a:solidFill>
              </a:uFill>
              <a:latin typeface="Arial"/>
            </a:endParaRPr>
          </a:p>
        </p:txBody>
      </p:sp>
    </p:spTree>
  </p:cSld>
</p:notes>
</file>

<file path=ppt/notesSlides/notesSlide3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6"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Minority groups </a:t>
            </a:r>
            <a:r>
              <a:rPr b="0" i="1" lang="en-US" sz="2000" spc="-1" strike="noStrike">
                <a:solidFill>
                  <a:srgbClr val="000000"/>
                </a:solidFill>
                <a:uFill>
                  <a:solidFill>
                    <a:srgbClr val="ffffff"/>
                  </a:solidFill>
                </a:uFill>
                <a:latin typeface="Arial"/>
              </a:rPr>
              <a:t>can</a:t>
            </a:r>
            <a:r>
              <a:rPr b="0" lang="en-US" sz="2000" spc="-1" strike="noStrike">
                <a:solidFill>
                  <a:srgbClr val="000000"/>
                </a:solidFill>
                <a:uFill>
                  <a:solidFill>
                    <a:srgbClr val="ffffff"/>
                  </a:solidFill>
                </a:uFill>
                <a:latin typeface="Arial"/>
              </a:rPr>
              <a:t> control money proportional to their share</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Minority groups </a:t>
            </a:r>
            <a:r>
              <a:rPr b="0" i="1" lang="en-US" sz="2000" spc="-1" strike="noStrike">
                <a:solidFill>
                  <a:srgbClr val="000000"/>
                </a:solidFill>
                <a:uFill>
                  <a:solidFill>
                    <a:srgbClr val="ffffff"/>
                  </a:solidFill>
                </a:uFill>
                <a:latin typeface="Arial"/>
              </a:rPr>
              <a:t>can</a:t>
            </a:r>
            <a:r>
              <a:rPr b="0" lang="en-US" sz="2000" spc="-1" strike="noStrike">
                <a:solidFill>
                  <a:srgbClr val="000000"/>
                </a:solidFill>
                <a:uFill>
                  <a:solidFill>
                    <a:srgbClr val="ffffff"/>
                  </a:solidFill>
                </a:uFill>
                <a:latin typeface="Arial"/>
              </a:rPr>
              <a:t> control their shares of money</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 few wasted votes  - so no *worries* about tactics</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more fair     to the (non tactical) sincere voters</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We can't know if a voting method is “</a:t>
            </a:r>
            <a:r>
              <a:rPr b="1" lang="en-US" sz="2000" spc="-1" strike="noStrike">
                <a:solidFill>
                  <a:srgbClr val="000000"/>
                </a:solidFill>
                <a:uFill>
                  <a:solidFill>
                    <a:srgbClr val="ffffff"/>
                  </a:solidFill>
                </a:uFill>
                <a:latin typeface="Arial"/>
              </a:rPr>
              <a:t>fair</a:t>
            </a:r>
            <a:r>
              <a:rPr b="0" lang="en-US" sz="2000" spc="-1" strike="noStrike">
                <a:solidFill>
                  <a:srgbClr val="000000"/>
                </a:solidFill>
                <a:uFill>
                  <a:solidFill>
                    <a:srgbClr val="ffffff"/>
                  </a:solidFill>
                </a:uFill>
                <a:latin typeface="Arial"/>
              </a:rPr>
              <a:t> share” unless we keep track of each voter's share.</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We can't push voters to be </a:t>
            </a:r>
            <a:r>
              <a:rPr b="1" lang="en-US" sz="2000" spc="-1" strike="noStrike">
                <a:solidFill>
                  <a:srgbClr val="000000"/>
                </a:solidFill>
                <a:uFill>
                  <a:solidFill>
                    <a:srgbClr val="ffffff"/>
                  </a:solidFill>
                </a:uFill>
                <a:latin typeface="Arial"/>
              </a:rPr>
              <a:t>cost effective</a:t>
            </a:r>
            <a:r>
              <a:rPr b="0" lang="en-US" sz="2000" spc="-1" strike="noStrike">
                <a:solidFill>
                  <a:srgbClr val="000000"/>
                </a:solidFill>
                <a:uFill>
                  <a:solidFill>
                    <a:srgbClr val="ffffff"/>
                  </a:solidFill>
                </a:uFill>
                <a:latin typeface="Arial"/>
              </a:rPr>
              <a:t> unless they know they use up their shares to pay for projects.</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Promotes cost-effective projects || </a:t>
            </a:r>
            <a:r>
              <a:rPr b="0" lang="en-US" sz="2000" spc="-1" strike="noStrike" u="sng">
                <a:solidFill>
                  <a:srgbClr val="000000"/>
                </a:solidFill>
                <a:uFill>
                  <a:solidFill>
                    <a:srgbClr val="ffffff"/>
                  </a:solidFill>
                </a:uFill>
                <a:latin typeface="Arial"/>
              </a:rPr>
              <a:t>good</a:t>
            </a:r>
            <a:r>
              <a:rPr b="0" lang="en-US" sz="2000" spc="-1" strike="noStrike">
                <a:solidFill>
                  <a:srgbClr val="000000"/>
                </a:solidFill>
                <a:uFill>
                  <a:solidFill>
                    <a:srgbClr val="ffffff"/>
                  </a:solidFill>
                </a:uFill>
                <a:latin typeface="Arial"/>
              </a:rPr>
              <a:t> use of $</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Picks “cost-effective” projects</a:t>
            </a:r>
            <a:r>
              <a:rPr b="1" lang="en-US" sz="2000" spc="-1" strike="noStrike">
                <a:solidFill>
                  <a:srgbClr val="000000"/>
                </a:solidFill>
                <a:uFill>
                  <a:solidFill>
                    <a:srgbClr val="ffffff"/>
                  </a:solidFill>
                </a:uFill>
                <a:latin typeface="Arial"/>
              </a:rPr>
              <a:t> as defined by voting</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Fair to a project of any price and to its supporters</a:t>
            </a:r>
            <a:endParaRPr b="0" lang="en-US" sz="2000" spc="-1" strike="noStrike">
              <a:solidFill>
                <a:srgbClr val="000000"/>
              </a:solidFill>
              <a:uFill>
                <a:solidFill>
                  <a:srgbClr val="ffffff"/>
                </a:solidFill>
              </a:uFill>
              <a:latin typeface="Arial"/>
            </a:endParaRPr>
          </a:p>
        </p:txBody>
      </p:sp>
    </p:spTree>
  </p:cSld>
</p:notes>
</file>

<file path=ppt/notesSlides/notesSlide3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7"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ea typeface="Arial Unicode MS"/>
              </a:rPr>
              <a:t>Votes for unpopular projects aren’t wasted, </a:t>
            </a:r>
            <a:r>
              <a:rPr b="0" lang="en-US" sz="2000" spc="-1" strike="noStrike">
                <a:solidFill>
                  <a:srgbClr val="000000"/>
                </a:solidFill>
                <a:uFill>
                  <a:solidFill>
                    <a:srgbClr val="ffffff"/>
                  </a:solidFill>
                </a:uFill>
                <a:latin typeface="Arial"/>
                <a:ea typeface="Arial Unicode MS"/>
              </a:rPr>
              <a:t>
</a:t>
            </a:r>
            <a:r>
              <a:rPr b="0" lang="en-US" sz="2000" spc="-1" strike="noStrike">
                <a:solidFill>
                  <a:srgbClr val="000000"/>
                </a:solidFill>
                <a:uFill>
                  <a:solidFill>
                    <a:srgbClr val="ffffff"/>
                  </a:solidFill>
                </a:uFill>
                <a:latin typeface="Arial"/>
                <a:ea typeface="Arial Unicode MS"/>
              </a:rPr>
              <a:t>and votes for popular projects [</a:t>
            </a:r>
            <a:r>
              <a:rPr b="0" lang="en-US" sz="2000" spc="-1" strike="noStrike">
                <a:solidFill>
                  <a:srgbClr val="000000"/>
                </a:solidFill>
                <a:uFill>
                  <a:solidFill>
                    <a:srgbClr val="ffffff"/>
                  </a:solidFill>
                </a:uFill>
                <a:latin typeface="Arial"/>
                <a:ea typeface="Arial Unicode MS"/>
              </a:rPr>
              <a:t>cost less]</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ea typeface="Arial Unicode MS"/>
              </a:rPr>
              <a:t>	</a:t>
            </a:r>
            <a:r>
              <a:rPr b="0" lang="en-US" sz="2000" spc="-1" strike="noStrike">
                <a:solidFill>
                  <a:srgbClr val="000000"/>
                </a:solidFill>
                <a:uFill>
                  <a:solidFill>
                    <a:srgbClr val="ffffff"/>
                  </a:solidFill>
                </a:uFill>
                <a:latin typeface="Arial"/>
                <a:ea typeface="Arial Unicode MS"/>
              </a:rPr>
              <a:t>Less incentive for tactical voting  </a:t>
            </a:r>
            <a:r>
              <a:rPr b="0" lang="en-US" sz="2000" spc="-1" strike="noStrike">
                <a:solidFill>
                  <a:srgbClr val="000000"/>
                </a:solidFill>
                <a:uFill>
                  <a:solidFill>
                    <a:srgbClr val="ffffff"/>
                  </a:solidFill>
                </a:uFill>
                <a:latin typeface="Arial"/>
                <a:ea typeface="Arial Unicode MS"/>
              </a:rPr>
              <a:t>
</a:t>
            </a:r>
            <a:r>
              <a:rPr b="0" lang="en-US" sz="2000" spc="-1" strike="noStrike">
                <a:solidFill>
                  <a:srgbClr val="000000"/>
                </a:solidFill>
                <a:uFill>
                  <a:solidFill>
                    <a:srgbClr val="ffffff"/>
                  </a:solidFill>
                </a:uFill>
                <a:latin typeface="Arial"/>
                <a:ea typeface="Arial Unicode MS"/>
              </a:rPr>
              <a:t>  +   [Less </a:t>
            </a:r>
            <a:r>
              <a:rPr b="0" lang="en-US" sz="2000" spc="-1" strike="noStrike">
                <a:solidFill>
                  <a:srgbClr val="000000"/>
                </a:solidFill>
                <a:uFill>
                  <a:solidFill>
                    <a:srgbClr val="ffffff"/>
                  </a:solidFill>
                </a:uFill>
                <a:latin typeface="Arial"/>
                <a:ea typeface="Arial Unicode MS"/>
              </a:rPr>
              <a:t>worry and disadvantage for other voters] </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ea typeface="Arial Unicode MS"/>
              </a:rPr>
              <a:t>        </a:t>
            </a:r>
            <a:r>
              <a:rPr b="0" lang="en-US" sz="2000" spc="-1" strike="noStrike">
                <a:solidFill>
                  <a:srgbClr val="000000"/>
                </a:solidFill>
                <a:uFill>
                  <a:solidFill>
                    <a:srgbClr val="ffffff"/>
                  </a:solidFill>
                </a:uFill>
                <a:latin typeface="Arial"/>
                <a:ea typeface="Arial Unicode MS"/>
              </a:rPr>
              <a:t>More vote</a:t>
            </a:r>
            <a:r>
              <a:rPr b="0" lang="en-US" sz="2000" spc="-1" strike="noStrike" u="sng">
                <a:solidFill>
                  <a:srgbClr val="000000"/>
                </a:solidFill>
                <a:uFill>
                  <a:solidFill>
                    <a:srgbClr val="ffffff"/>
                  </a:solidFill>
                </a:uFill>
                <a:latin typeface="Arial"/>
                <a:ea typeface="Arial Unicode MS"/>
              </a:rPr>
              <a:t>r</a:t>
            </a:r>
            <a:r>
              <a:rPr b="0" lang="en-US" sz="2000" spc="-1" strike="noStrike">
                <a:solidFill>
                  <a:srgbClr val="000000"/>
                </a:solidFill>
                <a:uFill>
                  <a:solidFill>
                    <a:srgbClr val="ffffff"/>
                  </a:solidFill>
                </a:uFill>
                <a:latin typeface="Arial"/>
                <a:ea typeface="Arial Unicode MS"/>
              </a:rPr>
              <a:t>s </a:t>
            </a:r>
            <a:r>
              <a:rPr b="0" lang="en-US" sz="2000" spc="-1" strike="noStrike" u="sng">
                <a:solidFill>
                  <a:srgbClr val="000000"/>
                </a:solidFill>
                <a:uFill>
                  <a:solidFill>
                    <a:srgbClr val="ffffff"/>
                  </a:solidFill>
                </a:uFill>
                <a:latin typeface="Arial"/>
                <a:ea typeface="Arial Unicode MS"/>
              </a:rPr>
              <a:t>define</a:t>
            </a:r>
            <a:r>
              <a:rPr b="0" lang="en-US" sz="2000" spc="-1" strike="noStrike">
                <a:solidFill>
                  <a:srgbClr val="000000"/>
                </a:solidFill>
                <a:uFill>
                  <a:solidFill>
                    <a:srgbClr val="ffffff"/>
                  </a:solidFill>
                </a:uFill>
                <a:latin typeface="Arial"/>
                <a:ea typeface="Arial Unicode MS"/>
              </a:rPr>
              <a:t> the winning set of projects</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ea typeface="Arial Unicode MS"/>
              </a:rPr>
              <a:t>	</a:t>
            </a:r>
            <a:r>
              <a:rPr b="0" lang="en-US" sz="2000" spc="-1" strike="noStrike" u="sng">
                <a:solidFill>
                  <a:srgbClr val="000000"/>
                </a:solidFill>
                <a:uFill>
                  <a:solidFill>
                    <a:srgbClr val="ffffff"/>
                  </a:solidFill>
                </a:uFill>
                <a:latin typeface="Arial"/>
                <a:ea typeface="Arial Unicode MS"/>
              </a:rPr>
              <a:t>More legitimacy</a:t>
            </a:r>
            <a:r>
              <a:rPr b="0" lang="en-US" sz="2000" spc="-1" strike="noStrike">
                <a:solidFill>
                  <a:srgbClr val="000000"/>
                </a:solidFill>
                <a:uFill>
                  <a:solidFill>
                    <a:srgbClr val="ffffff"/>
                  </a:solidFill>
                </a:uFill>
                <a:latin typeface="Arial"/>
                <a:ea typeface="Arial Unicode MS"/>
              </a:rPr>
              <a:t> for the final decision</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p:txBody>
      </p:sp>
    </p:spTree>
  </p:cSld>
</p:notes>
</file>

<file path=ppt/notesSlides/notesSlide3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8"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Fair-share voting builds trust in group spending,</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and may raise support for more of it.</a:t>
            </a:r>
            <a:endParaRPr b="0" lang="en-US" sz="2000" spc="-1" strike="noStrike">
              <a:solidFill>
                <a:srgbClr val="000000"/>
              </a:solidFill>
              <a:uFill>
                <a:solidFill>
                  <a:srgbClr val="ffffff"/>
                </a:solidFill>
              </a:uFill>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6" name="PlaceHolder 1"/>
          <p:cNvSpPr>
            <a:spLocks noGrp="1"/>
          </p:cNvSpPr>
          <p:nvPr>
            <p:ph type="body"/>
          </p:nvPr>
        </p:nvSpPr>
        <p:spPr>
          <a:xfrm>
            <a:off x="777240" y="4777560"/>
            <a:ext cx="6217560" cy="4525920"/>
          </a:xfrm>
          <a:prstGeom prst="rect">
            <a:avLst/>
          </a:prstGeom>
        </p:spPr>
        <p:txBody>
          <a:bodyPr lIns="0" rIns="0" tIns="0" bIns="0"/>
          <a:p>
            <a:pPr marL="216000" indent="-216000">
              <a:lnSpc>
                <a:spcPts val="15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It's not just when some voters try to 'game the system'</a:t>
            </a:r>
            <a:endParaRPr b="0" lang="en-US" sz="2000" spc="-1" strike="noStrike">
              <a:solidFill>
                <a:srgbClr val="000000"/>
              </a:solidFill>
              <a:uFill>
                <a:solidFill>
                  <a:srgbClr val="ffffff"/>
                </a:solidFill>
              </a:uFill>
              <a:latin typeface="Arial"/>
            </a:endParaRPr>
          </a:p>
          <a:p>
            <a:pPr marL="216000" indent="-216000">
              <a:lnSpc>
                <a:spcPts val="15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It's not just attempts at 'gaming the system'</a:t>
            </a:r>
            <a:endParaRPr b="0" lang="en-US" sz="2000" spc="-1" strike="noStrike">
              <a:solidFill>
                <a:srgbClr val="000000"/>
              </a:solidFill>
              <a:uFill>
                <a:solidFill>
                  <a:srgbClr val="ffffff"/>
                </a:solidFill>
              </a:uFill>
              <a:latin typeface="Arial"/>
            </a:endParaRPr>
          </a:p>
          <a:p>
            <a:pPr marL="216000" indent="-216000">
              <a:lnSpc>
                <a:spcPts val="15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a backup: Ways for small groups to game 'Dot Voting'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1) Quickly put a bunch of dots on your favorite for a 'bandwagon' or 'cascade' effect. 2) Wait till the end; look for a near winner you like; give it enough votes for victory – you want to cast decisive votes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[It is most often defensive;   as they worry about ]</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Voters don’t want to waste their votes</a:t>
            </a:r>
            <a:endParaRPr b="0" lang="en-US" sz="2000" spc="-1" strike="noStrike">
              <a:solidFill>
                <a:srgbClr val="000000"/>
              </a:solidFill>
              <a:uFill>
                <a:solidFill>
                  <a:srgbClr val="ffffff"/>
                </a:solidFill>
              </a:uFill>
              <a:latin typeface="Arial"/>
            </a:endParaRPr>
          </a:p>
          <a:p>
            <a:pPr marL="216000" indent="-216000">
              <a:lnSpc>
                <a:spcPts val="15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The voting system forces them to think tactically about how to make their vote count, rather than just voting their most preferred result</a:t>
            </a:r>
            <a:endParaRPr b="0" lang="en-US" sz="2000" spc="-1" strike="noStrike">
              <a:solidFill>
                <a:srgbClr val="000000"/>
              </a:solidFill>
              <a:uFill>
                <a:solidFill>
                  <a:srgbClr val="ffffff"/>
                </a:solidFill>
              </a:uFill>
              <a:latin typeface="Arial"/>
            </a:endParaRPr>
          </a:p>
        </p:txBody>
      </p:sp>
    </p:spTree>
  </p:cSld>
</p:notes>
</file>

<file path=ppt/notesSlides/notesSlide4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9"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Voting reform is hard because less fair methods are now entrenched by centuries of use. </a:t>
            </a:r>
            <a:endParaRPr b="0" lang="en-US" sz="2000" spc="-1" strike="noStrike">
              <a:solidFill>
                <a:srgbClr val="000000"/>
              </a:solidFill>
              <a:uFill>
                <a:solidFill>
                  <a:srgbClr val="ffffff"/>
                </a:solidFill>
              </a:uFill>
              <a:latin typeface="Arial"/>
            </a:endParaRPr>
          </a:p>
        </p:txBody>
      </p:sp>
    </p:spTree>
  </p:cSld>
</p:notes>
</file>

<file path=ppt/notesSlides/notesSlide4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0" name="PlaceHolder 1"/>
          <p:cNvSpPr>
            <a:spLocks noGrp="1"/>
          </p:cNvSpPr>
          <p:nvPr>
            <p:ph type="body"/>
          </p:nvPr>
        </p:nvSpPr>
        <p:spPr>
          <a:xfrm>
            <a:off x="777240" y="4777560"/>
            <a:ext cx="6217560" cy="4617360"/>
          </a:xfrm>
          <a:prstGeom prst="rect">
            <a:avLst/>
          </a:prstGeom>
        </p:spPr>
        <p:txBody>
          <a:bodyPr lIns="0" rIns="0" tIns="0" bIns="0"/>
          <a:p>
            <a:pPr marL="216000" indent="-216000">
              <a:lnSpc>
                <a:spcPts val="102"/>
              </a:lnSpc>
            </a:pP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This says little about plurality rule, and that is OK.    The 5 vote ballot can give all power to a handful of big groups if they vote for expensive projects.  But if many low-cost projects win, some will likely go to smaller groups (like Limited Voting). </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It reduces the portion of the budget that your vote has a say over, and thus the power of your vote </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A voter who votes for several expensive winners controls a larger portion of the total budget than a voter who votes for cheap projects</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Votes for expensive winners control a larger portion of the budget power than votes for cheap ones. </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This is included, we just have to hope they get it:  Especially unfortunate...  </a:t>
            </a:r>
            <a:r>
              <a:rPr b="0" i="1" lang="en-US" sz="2000" spc="-1" strike="noStrike">
                <a:solidFill>
                  <a:srgbClr val="000000"/>
                </a:solidFill>
                <a:uFill>
                  <a:solidFill>
                    <a:srgbClr val="ffffff"/>
                  </a:solidFill>
                </a:uFill>
                <a:latin typeface="Arial"/>
              </a:rPr>
              <a:t>proposing</a:t>
            </a:r>
            <a:r>
              <a:rPr b="0" lang="en-US" sz="2000" spc="-1" strike="noStrike">
                <a:solidFill>
                  <a:srgbClr val="000000"/>
                </a:solidFill>
                <a:uFill>
                  <a:solidFill>
                    <a:srgbClr val="ffffff"/>
                  </a:solidFill>
                </a:uFill>
                <a:latin typeface="Arial"/>
              </a:rPr>
              <a:t>  more cost-effective projects </a:t>
            </a:r>
            <a:endParaRPr b="0" lang="en-US" sz="2000" spc="-1" strike="noStrike">
              <a:solidFill>
                <a:srgbClr val="000000"/>
              </a:solidFill>
              <a:uFill>
                <a:solidFill>
                  <a:srgbClr val="ffffff"/>
                </a:solidFill>
              </a:uFill>
              <a:latin typeface="Arial"/>
            </a:endParaRPr>
          </a:p>
        </p:txBody>
      </p:sp>
    </p:spTree>
  </p:cSld>
</p:notes>
</file>

<file path=ppt/notesSlides/notesSlide4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1" name="PlaceHolder 1"/>
          <p:cNvSpPr>
            <a:spLocks noGrp="1"/>
          </p:cNvSpPr>
          <p:nvPr>
            <p:ph type="body"/>
          </p:nvPr>
        </p:nvSpPr>
        <p:spPr>
          <a:xfrm>
            <a:off x="777240" y="4777560"/>
            <a:ext cx="6217560" cy="4525920"/>
          </a:xfrm>
          <a:prstGeom prst="rect">
            <a:avLst/>
          </a:prstGeom>
        </p:spPr>
        <p:txBody>
          <a:bodyPr lIns="0" rIns="0" tIns="0" bIns="0"/>
          <a:p>
            <a:pPr marL="216000" indent="-216000">
              <a:lnSpc>
                <a:spcPts val="102"/>
              </a:lnSpc>
              <a:buClr>
                <a:srgbClr val="000000"/>
              </a:buClr>
              <a:buSzPct val="45000"/>
              <a:buFont typeface="Wingdings" charset="2"/>
              <a:buChar char=""/>
            </a:pPr>
            <a:r>
              <a:rPr b="1" lang="en-US" sz="2000" spc="-1" strike="noStrike">
                <a:solidFill>
                  <a:srgbClr val="000000"/>
                </a:solidFill>
                <a:uFill>
                  <a:solidFill>
                    <a:srgbClr val="ffffff"/>
                  </a:solidFill>
                </a:uFill>
                <a:latin typeface="Arial"/>
              </a:rPr>
              <a:t>Better:</a:t>
            </a:r>
            <a:r>
              <a:rPr b="0" lang="en-US" sz="2000" spc="-1" strike="noStrike">
                <a:solidFill>
                  <a:srgbClr val="000000"/>
                </a:solidFill>
                <a:uFill>
                  <a:solidFill>
                    <a:srgbClr val="ffffff"/>
                  </a:solidFill>
                </a:uFill>
                <a:latin typeface="Arial"/>
              </a:rPr>
              <a:t> a voting system where voters can feel confident </a:t>
            </a:r>
            <a:r>
              <a:rPr b="0" lang="en-US" sz="2000" spc="-1" strike="noStrike">
                <a:solidFill>
                  <a:srgbClr val="000000"/>
                </a:solidFill>
                <a:uFill>
                  <a:solidFill>
                    <a:srgbClr val="ffffff"/>
                  </a:solidFill>
                </a:uFill>
                <a:latin typeface="Arial"/>
              </a:rPr>
              <a:t>in</a:t>
            </a:r>
            <a:r>
              <a:rPr b="0" lang="en-US" sz="2000" spc="-1" strike="noStrike">
                <a:solidFill>
                  <a:srgbClr val="000000"/>
                </a:solidFill>
                <a:uFill>
                  <a:solidFill>
                    <a:srgbClr val="ffffff"/>
                  </a:solidFill>
                </a:uFill>
                <a:latin typeface="Arial"/>
              </a:rPr>
              <a:t> </a:t>
            </a:r>
            <a:r>
              <a:rPr b="0" lang="en-US" sz="2000" spc="-1" strike="noStrike" u="sng">
                <a:solidFill>
                  <a:srgbClr val="000000"/>
                </a:solidFill>
                <a:uFill>
                  <a:solidFill>
                    <a:srgbClr val="ffffff"/>
                  </a:solidFill>
                </a:uFill>
                <a:latin typeface="Arial"/>
              </a:rPr>
              <a:t>voting</a:t>
            </a:r>
            <a:r>
              <a:rPr b="0" lang="en-US" sz="2000" spc="-1" strike="noStrike">
                <a:solidFill>
                  <a:srgbClr val="000000"/>
                </a:solidFill>
                <a:uFill>
                  <a:solidFill>
                    <a:srgbClr val="ffffff"/>
                  </a:solidFill>
                </a:uFill>
                <a:latin typeface="Arial"/>
              </a:rPr>
              <a:t> their </a:t>
            </a:r>
            <a:r>
              <a:rPr b="0" i="1" lang="en-US" sz="2000" spc="-1" strike="noStrike">
                <a:solidFill>
                  <a:srgbClr val="000000"/>
                </a:solidFill>
                <a:uFill>
                  <a:solidFill>
                    <a:srgbClr val="ffffff"/>
                  </a:solidFill>
                </a:uFill>
                <a:latin typeface="Arial"/>
              </a:rPr>
              <a:t>sincere preferences</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1" lang="en-US" sz="2000" spc="-1" strike="noStrike">
                <a:solidFill>
                  <a:srgbClr val="000000"/>
                </a:solidFill>
                <a:uFill>
                  <a:solidFill>
                    <a:srgbClr val="ffffff"/>
                  </a:solidFill>
                </a:uFill>
                <a:latin typeface="Arial"/>
              </a:rPr>
              <a:t>Better:</a:t>
            </a:r>
            <a:r>
              <a:rPr b="0" lang="en-US" sz="2000" spc="-1" strike="noStrike">
                <a:solidFill>
                  <a:srgbClr val="000000"/>
                </a:solidFill>
                <a:uFill>
                  <a:solidFill>
                    <a:srgbClr val="ffffff"/>
                  </a:solidFill>
                </a:uFill>
                <a:latin typeface="Arial"/>
              </a:rPr>
              <a:t> a voting system that can give voters </a:t>
            </a:r>
            <a:r>
              <a:rPr b="0" lang="en-US" sz="2000" spc="-1" strike="noStrike" u="sng">
                <a:solidFill>
                  <a:srgbClr val="000000"/>
                </a:solidFill>
                <a:uFill>
                  <a:solidFill>
                    <a:srgbClr val="ffffff"/>
                  </a:solidFill>
                </a:uFill>
                <a:latin typeface="Arial"/>
              </a:rPr>
              <a:t>confidence</a:t>
            </a:r>
            <a:r>
              <a:rPr b="0" lang="en-US" sz="2000" spc="-1" strike="noStrike">
                <a:solidFill>
                  <a:srgbClr val="000000"/>
                </a:solidFill>
                <a:uFill>
                  <a:solidFill>
                    <a:srgbClr val="ffffff"/>
                  </a:solidFill>
                </a:uFill>
                <a:latin typeface="Arial"/>
              </a:rPr>
              <a:t> </a:t>
            </a:r>
            <a:r>
              <a:rPr b="0" lang="en-US" sz="2000" spc="-1" strike="noStrike" u="sng">
                <a:solidFill>
                  <a:srgbClr val="000000"/>
                </a:solidFill>
                <a:uFill>
                  <a:solidFill>
                    <a:srgbClr val="ffffff"/>
                  </a:solidFill>
                </a:uFill>
                <a:latin typeface="Arial"/>
              </a:rPr>
              <a:t>when</a:t>
            </a:r>
            <a:r>
              <a:rPr b="0" lang="en-US" sz="2000" spc="-1" strike="noStrike">
                <a:solidFill>
                  <a:srgbClr val="000000"/>
                </a:solidFill>
                <a:uFill>
                  <a:solidFill>
                    <a:srgbClr val="ffffff"/>
                  </a:solidFill>
                </a:uFill>
                <a:latin typeface="Arial"/>
              </a:rPr>
              <a:t> expressing their</a:t>
            </a:r>
            <a:r>
              <a:rPr b="0" i="1" lang="en-US" sz="2000" spc="-1" strike="noStrike">
                <a:solidFill>
                  <a:srgbClr val="000000"/>
                </a:solidFill>
                <a:uFill>
                  <a:solidFill>
                    <a:srgbClr val="ffffff"/>
                  </a:solidFill>
                </a:uFill>
                <a:latin typeface="Arial"/>
              </a:rPr>
              <a:t> sincere preferences</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1" lang="en-US" sz="2000" spc="-1" strike="noStrike">
                <a:solidFill>
                  <a:srgbClr val="000000"/>
                </a:solidFill>
                <a:uFill>
                  <a:solidFill>
                    <a:srgbClr val="ffffff"/>
                  </a:solidFill>
                </a:uFill>
                <a:latin typeface="Arial"/>
              </a:rPr>
              <a:t>Better:</a:t>
            </a:r>
            <a:r>
              <a:rPr b="0" lang="en-US" sz="2000" spc="-1" strike="noStrike">
                <a:solidFill>
                  <a:srgbClr val="000000"/>
                </a:solidFill>
                <a:uFill>
                  <a:solidFill>
                    <a:srgbClr val="ffffff"/>
                  </a:solidFill>
                </a:uFill>
                <a:latin typeface="Arial"/>
              </a:rPr>
              <a:t> a voting system that can give voters </a:t>
            </a:r>
            <a:r>
              <a:rPr b="0" lang="en-US" sz="2000" spc="-1" strike="noStrike">
                <a:solidFill>
                  <a:srgbClr val="000000"/>
                </a:solidFill>
                <a:uFill>
                  <a:solidFill>
                    <a:srgbClr val="ffffff"/>
                  </a:solidFill>
                </a:uFill>
                <a:latin typeface="Arial"/>
              </a:rPr>
              <a:t>confidence</a:t>
            </a:r>
            <a:r>
              <a:rPr b="0" lang="en-US" sz="2000" spc="-1" strike="noStrike">
                <a:solidFill>
                  <a:srgbClr val="000000"/>
                </a:solidFill>
                <a:uFill>
                  <a:solidFill>
                    <a:srgbClr val="ffffff"/>
                  </a:solidFill>
                </a:uFill>
                <a:latin typeface="Arial"/>
              </a:rPr>
              <a:t> </a:t>
            </a:r>
            <a:r>
              <a:rPr b="0" lang="en-US" sz="2000" spc="-1" strike="noStrike" u="sng">
                <a:solidFill>
                  <a:srgbClr val="000000"/>
                </a:solidFill>
                <a:uFill>
                  <a:solidFill>
                    <a:srgbClr val="ffffff"/>
                  </a:solidFill>
                </a:uFill>
                <a:latin typeface="Arial"/>
              </a:rPr>
              <a:t>to</a:t>
            </a:r>
            <a:r>
              <a:rPr b="0" lang="en-US" sz="2000" spc="-1" strike="noStrike">
                <a:solidFill>
                  <a:srgbClr val="000000"/>
                </a:solidFill>
                <a:uFill>
                  <a:solidFill>
                    <a:srgbClr val="ffffff"/>
                  </a:solidFill>
                </a:uFill>
                <a:latin typeface="Arial"/>
              </a:rPr>
              <a:t> express their</a:t>
            </a:r>
            <a:r>
              <a:rPr b="0" i="1" lang="en-US" sz="2000" spc="-1" strike="noStrike">
                <a:solidFill>
                  <a:srgbClr val="000000"/>
                </a:solidFill>
                <a:uFill>
                  <a:solidFill>
                    <a:srgbClr val="ffffff"/>
                  </a:solidFill>
                </a:uFill>
                <a:latin typeface="Arial"/>
              </a:rPr>
              <a:t> sincere preferences</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1" lang="en-US" sz="2000" spc="-1" strike="noStrike">
                <a:solidFill>
                  <a:srgbClr val="000000"/>
                </a:solidFill>
                <a:uFill>
                  <a:solidFill>
                    <a:srgbClr val="ffffff"/>
                  </a:solidFill>
                </a:uFill>
                <a:latin typeface="Arial"/>
              </a:rPr>
              <a:t>Better:</a:t>
            </a:r>
            <a:r>
              <a:rPr b="0" lang="en-US" sz="2000" spc="-1" strike="noStrike">
                <a:solidFill>
                  <a:srgbClr val="000000"/>
                </a:solidFill>
                <a:uFill>
                  <a:solidFill>
                    <a:srgbClr val="ffffff"/>
                  </a:solidFill>
                </a:uFill>
                <a:latin typeface="Arial"/>
              </a:rPr>
              <a:t> a voting system in which voters can feel </a:t>
            </a:r>
            <a:r>
              <a:rPr b="0" lang="en-US" sz="2000" spc="-1" strike="noStrike" u="sng">
                <a:solidFill>
                  <a:srgbClr val="000000"/>
                </a:solidFill>
                <a:uFill>
                  <a:solidFill>
                    <a:srgbClr val="ffffff"/>
                  </a:solidFill>
                </a:uFill>
                <a:latin typeface="Arial"/>
              </a:rPr>
              <a:t>safe</a:t>
            </a:r>
            <a:r>
              <a:rPr b="0" lang="en-US" sz="2000" spc="-1" strike="noStrike">
                <a:solidFill>
                  <a:srgbClr val="000000"/>
                </a:solidFill>
                <a:uFill>
                  <a:solidFill>
                    <a:srgbClr val="ffffff"/>
                  </a:solidFill>
                </a:uFill>
                <a:latin typeface="Arial"/>
              </a:rPr>
              <a:t> expressing their </a:t>
            </a:r>
            <a:r>
              <a:rPr b="0" i="1" lang="en-US" sz="2000" spc="-1" strike="noStrike">
                <a:solidFill>
                  <a:srgbClr val="000000"/>
                </a:solidFill>
                <a:uFill>
                  <a:solidFill>
                    <a:srgbClr val="ffffff"/>
                  </a:solidFill>
                </a:uFill>
                <a:latin typeface="Arial"/>
              </a:rPr>
              <a:t>sincere preferences</a:t>
            </a:r>
            <a:endParaRPr b="0" lang="en-US" sz="2000" spc="-1" strike="noStrike">
              <a:solidFill>
                <a:srgbClr val="000000"/>
              </a:solidFill>
              <a:uFill>
                <a:solidFill>
                  <a:srgbClr val="ffffff"/>
                </a:solidFill>
              </a:uFill>
              <a:latin typeface="Arial"/>
            </a:endParaRPr>
          </a:p>
        </p:txBody>
      </p:sp>
    </p:spTree>
  </p:cSld>
</p:notes>
</file>

<file path=ppt/notesSlides/notesSlide4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2" name="PlaceHolder 1"/>
          <p:cNvSpPr>
            <a:spLocks noGrp="1"/>
          </p:cNvSpPr>
          <p:nvPr>
            <p:ph type="body"/>
          </p:nvPr>
        </p:nvSpPr>
        <p:spPr>
          <a:xfrm>
            <a:off x="777240" y="4777560"/>
            <a:ext cx="6217560" cy="4525920"/>
          </a:xfrm>
          <a:prstGeom prst="rect">
            <a:avLst/>
          </a:prstGeom>
        </p:spPr>
        <p:txBody>
          <a:bodyPr lIns="0" rIns="0" tIns="0" bIns="0"/>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In the usual voting method, a plurality can control </a:t>
            </a:r>
            <a:r>
              <a:rPr b="1" i="1" lang="en-US" sz="2000" spc="-1" strike="noStrike">
                <a:solidFill>
                  <a:srgbClr val="000000"/>
                </a:solidFill>
                <a:uFill>
                  <a:solidFill>
                    <a:srgbClr val="ffffff"/>
                  </a:solidFill>
                </a:uFill>
                <a:latin typeface="Arial"/>
              </a:rPr>
              <a:t>all</a:t>
            </a:r>
            <a:r>
              <a:rPr b="0" lang="en-US" sz="2000" spc="-1" strike="noStrike">
                <a:solidFill>
                  <a:srgbClr val="000000"/>
                </a:solidFill>
                <a:uFill>
                  <a:solidFill>
                    <a:srgbClr val="ffffff"/>
                  </a:solidFill>
                </a:uFill>
                <a:latin typeface="Arial"/>
              </a:rPr>
              <a:t> the money, if the rest of the voters are divided</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p:txBody>
      </p:sp>
    </p:spTree>
  </p:cSld>
</p:notes>
</file>

<file path=ppt/notesSlides/notesSlide4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3"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- 40% could control the entire budget if the other 60% are divided</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but 40% should control only 40%</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Here's a place where there is one big group, more than half of the voters, but they are very creative and they propose lots of projects</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These problems are often hard to see, go unnoticed</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The interest groups might be less clear</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The majority might win one or two </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p:txBody>
      </p:sp>
    </p:spTree>
  </p:cSld>
</p:notes>
</file>

<file path=ppt/notesSlides/notesSlide4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4" name="PlaceHolder 1"/>
          <p:cNvSpPr>
            <a:spLocks noGrp="1"/>
          </p:cNvSpPr>
          <p:nvPr>
            <p:ph type="body"/>
          </p:nvPr>
        </p:nvSpPr>
        <p:spPr>
          <a:xfrm>
            <a:off x="777240" y="4777560"/>
            <a:ext cx="6217560" cy="4525920"/>
          </a:xfrm>
          <a:prstGeom prst="rect">
            <a:avLst/>
          </a:prstGeom>
        </p:spPr>
        <p:txBody>
          <a:bodyPr lIns="0" rIns="0" tIns="0" bIns="0"/>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Next slide:</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There's a difference between *</a:t>
            </a:r>
            <a:r>
              <a:rPr b="0" lang="en-US" sz="2000" spc="-1" strike="noStrike" u="sng">
                <a:solidFill>
                  <a:srgbClr val="000000"/>
                </a:solidFill>
                <a:uFill>
                  <a:solidFill>
                    <a:srgbClr val="ffffff"/>
                  </a:solidFill>
                </a:uFill>
                <a:latin typeface="Arial"/>
              </a:rPr>
              <a:t>thinking a project would be good to have</a:t>
            </a:r>
            <a:r>
              <a:rPr b="0" lang="en-US" sz="2000" spc="-1" strike="noStrike">
                <a:solidFill>
                  <a:srgbClr val="000000"/>
                </a:solidFill>
                <a:uFill>
                  <a:solidFill>
                    <a:srgbClr val="ffffff"/>
                  </a:solidFill>
                </a:uFill>
                <a:latin typeface="Arial"/>
              </a:rPr>
              <a:t>* and actually wanting to spend money on it</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There’s a difference between wanting a project, and actually wanting to spend </a:t>
            </a:r>
            <a:r>
              <a:rPr b="0" lang="en-US" sz="2000" spc="-1" strike="noStrike" u="sng">
                <a:solidFill>
                  <a:srgbClr val="000000"/>
                </a:solidFill>
                <a:uFill>
                  <a:solidFill>
                    <a:srgbClr val="ffffff"/>
                  </a:solidFill>
                </a:uFill>
                <a:latin typeface="Arial"/>
              </a:rPr>
              <a:t>all the</a:t>
            </a:r>
            <a:r>
              <a:rPr b="0" lang="en-US" sz="2000" spc="-1" strike="noStrike">
                <a:solidFill>
                  <a:srgbClr val="000000"/>
                </a:solidFill>
                <a:uFill>
                  <a:solidFill>
                    <a:srgbClr val="ffffff"/>
                  </a:solidFill>
                </a:uFill>
                <a:latin typeface="Arial"/>
              </a:rPr>
              <a:t> money on it</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There’s a difference between wanting a project, and actually wanting to spend </a:t>
            </a:r>
            <a:r>
              <a:rPr b="0" lang="en-US" sz="2000" spc="-1" strike="noStrike" u="sng">
                <a:solidFill>
                  <a:srgbClr val="000000"/>
                </a:solidFill>
                <a:uFill>
                  <a:solidFill>
                    <a:srgbClr val="ffffff"/>
                  </a:solidFill>
                </a:uFill>
                <a:latin typeface="Arial"/>
              </a:rPr>
              <a:t>a lot of</a:t>
            </a:r>
            <a:r>
              <a:rPr b="0" lang="en-US" sz="2000" spc="-1" strike="noStrike">
                <a:solidFill>
                  <a:srgbClr val="000000"/>
                </a:solidFill>
                <a:uFill>
                  <a:solidFill>
                    <a:srgbClr val="ffffff"/>
                  </a:solidFill>
                </a:uFill>
                <a:latin typeface="Arial"/>
              </a:rPr>
              <a:t> money on it</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u="sng">
                <a:solidFill>
                  <a:srgbClr val="000000"/>
                </a:solidFill>
                <a:uFill>
                  <a:solidFill>
                    <a:srgbClr val="ffffff"/>
                  </a:solidFill>
                </a:uFill>
                <a:latin typeface="Arial"/>
              </a:rPr>
              <a:t>Thinking a project would be nice</a:t>
            </a:r>
            <a:r>
              <a:rPr b="0" lang="en-US" sz="2000" spc="-1" strike="noStrike">
                <a:solidFill>
                  <a:srgbClr val="000000"/>
                </a:solidFill>
                <a:uFill>
                  <a:solidFill>
                    <a:srgbClr val="ffffff"/>
                  </a:solidFill>
                </a:uFill>
                <a:latin typeface="Arial"/>
              </a:rPr>
              <a:t> is </a:t>
            </a:r>
            <a:r>
              <a:rPr b="0" lang="en-US" sz="2000" spc="-1" strike="noStrike" u="sng">
                <a:solidFill>
                  <a:srgbClr val="000000"/>
                </a:solidFill>
                <a:uFill>
                  <a:solidFill>
                    <a:srgbClr val="ffffff"/>
                  </a:solidFill>
                </a:uFill>
                <a:latin typeface="Arial"/>
              </a:rPr>
              <a:t>not the same as</a:t>
            </a:r>
            <a:r>
              <a:rPr b="0" lang="en-US" sz="2000" spc="-1" strike="noStrike">
                <a:solidFill>
                  <a:srgbClr val="000000"/>
                </a:solidFill>
                <a:uFill>
                  <a:solidFill>
                    <a:srgbClr val="ffffff"/>
                  </a:solidFill>
                </a:uFill>
                <a:latin typeface="Arial"/>
              </a:rPr>
              <a:t> wanting to spend all the money on it</a:t>
            </a:r>
            <a:endParaRPr b="0" lang="en-US" sz="2000" spc="-1" strike="noStrike">
              <a:solidFill>
                <a:srgbClr val="000000"/>
              </a:solidFill>
              <a:uFill>
                <a:solidFill>
                  <a:srgbClr val="ffffff"/>
                </a:solidFill>
              </a:uFill>
              <a:latin typeface="Arial"/>
            </a:endParaRPr>
          </a:p>
        </p:txBody>
      </p:sp>
    </p:spTree>
  </p:cSld>
</p:notes>
</file>

<file path=ppt/notesSlides/notesSlide4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5" name="PlaceHolder 1"/>
          <p:cNvSpPr>
            <a:spLocks noGrp="1"/>
          </p:cNvSpPr>
          <p:nvPr>
            <p:ph type="body"/>
          </p:nvPr>
        </p:nvSpPr>
        <p:spPr>
          <a:xfrm>
            <a:off x="777240" y="4777560"/>
            <a:ext cx="6217560" cy="4525920"/>
          </a:xfrm>
          <a:prstGeom prst="rect">
            <a:avLst/>
          </a:prstGeom>
        </p:spPr>
        <p:txBody>
          <a:bodyPr lIns="0" rIns="0" tIns="0" bIns="0"/>
          <a:p>
            <a:pPr marL="216000" indent="-216000">
              <a:lnSpc>
                <a:spcPts val="51"/>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If voters know that the voting takes cost into account, it may encourage them to vote for projects they think are most </a:t>
            </a:r>
            <a:r>
              <a:rPr b="0" i="1" lang="en-US" sz="2000" spc="-1" strike="noStrike">
                <a:solidFill>
                  <a:srgbClr val="000000"/>
                </a:solidFill>
                <a:uFill>
                  <a:solidFill>
                    <a:srgbClr val="ffffff"/>
                  </a:solidFill>
                </a:uFill>
                <a:latin typeface="Arial"/>
              </a:rPr>
              <a:t>cost-effective</a:t>
            </a:r>
            <a:endParaRPr b="0" lang="en-US" sz="2000" spc="-1" strike="noStrike">
              <a:solidFill>
                <a:srgbClr val="000000"/>
              </a:solidFill>
              <a:uFill>
                <a:solidFill>
                  <a:srgbClr val="ffffff"/>
                </a:solidFill>
              </a:uFill>
              <a:latin typeface="Arial"/>
            </a:endParaRPr>
          </a:p>
          <a:p>
            <a:pPr marL="216000" indent="-216000">
              <a:lnSpc>
                <a:spcPts val="51"/>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If a voter knows </a:t>
            </a:r>
            <a:r>
              <a:rPr b="0" lang="en-US" sz="2000" spc="-1" strike="noStrike" u="sng">
                <a:solidFill>
                  <a:srgbClr val="000000"/>
                </a:solidFill>
                <a:uFill>
                  <a:solidFill>
                    <a:srgbClr val="ffffff"/>
                  </a:solidFill>
                </a:uFill>
                <a:latin typeface="Arial"/>
              </a:rPr>
              <a:t>that</a:t>
            </a:r>
            <a:r>
              <a:rPr b="0" lang="en-US" sz="2000" spc="-1" strike="noStrike">
                <a:solidFill>
                  <a:srgbClr val="000000"/>
                </a:solidFill>
                <a:uFill>
                  <a:solidFill>
                    <a:srgbClr val="ffffff"/>
                  </a:solidFill>
                </a:uFill>
                <a:latin typeface="Arial"/>
              </a:rPr>
              <a:t> a </a:t>
            </a:r>
            <a:r>
              <a:rPr b="0" lang="en-US" sz="2000" spc="-1" strike="noStrike" u="sng">
                <a:solidFill>
                  <a:srgbClr val="000000"/>
                </a:solidFill>
                <a:uFill>
                  <a:solidFill>
                    <a:srgbClr val="ffffff"/>
                  </a:solidFill>
                </a:uFill>
                <a:latin typeface="Arial"/>
              </a:rPr>
              <a:t>more</a:t>
            </a:r>
            <a:r>
              <a:rPr b="0" lang="en-US" sz="2000" spc="-1" strike="noStrike">
                <a:solidFill>
                  <a:srgbClr val="000000"/>
                </a:solidFill>
                <a:uFill>
                  <a:solidFill>
                    <a:srgbClr val="ffffff"/>
                  </a:solidFill>
                </a:uFill>
                <a:latin typeface="Arial"/>
              </a:rPr>
              <a:t> costly project uses up more of their power, it may...</a:t>
            </a:r>
            <a:endParaRPr b="0" lang="en-US" sz="2000" spc="-1" strike="noStrike">
              <a:solidFill>
                <a:srgbClr val="000000"/>
              </a:solidFill>
              <a:uFill>
                <a:solidFill>
                  <a:srgbClr val="ffffff"/>
                </a:solidFill>
              </a:uFill>
              <a:latin typeface="Arial"/>
            </a:endParaRPr>
          </a:p>
          <a:p>
            <a:pPr marL="216000" indent="-216000">
              <a:lnSpc>
                <a:spcPts val="51"/>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If a voter knows their </a:t>
            </a:r>
            <a:r>
              <a:rPr b="0" lang="en-US" sz="2000" spc="-1" strike="noStrike" u="sng">
                <a:solidFill>
                  <a:srgbClr val="000000"/>
                </a:solidFill>
                <a:uFill>
                  <a:solidFill>
                    <a:srgbClr val="ffffff"/>
                  </a:solidFill>
                </a:uFill>
                <a:latin typeface="Arial"/>
              </a:rPr>
              <a:t>share</a:t>
            </a:r>
            <a:r>
              <a:rPr b="0" lang="en-US" sz="2000" spc="-1" strike="noStrike">
                <a:solidFill>
                  <a:srgbClr val="000000"/>
                </a:solidFill>
                <a:uFill>
                  <a:solidFill>
                    <a:srgbClr val="ffffff"/>
                  </a:solidFill>
                </a:uFill>
                <a:latin typeface="Arial"/>
              </a:rPr>
              <a:t> of the money must help </a:t>
            </a:r>
            <a:r>
              <a:rPr b="0" lang="en-US" sz="2000" spc="-1" strike="noStrike" u="sng">
                <a:solidFill>
                  <a:srgbClr val="000000"/>
                </a:solidFill>
                <a:uFill>
                  <a:solidFill>
                    <a:srgbClr val="ffffff"/>
                  </a:solidFill>
                </a:uFill>
                <a:latin typeface="Arial"/>
              </a:rPr>
              <a:t>pay</a:t>
            </a:r>
            <a:r>
              <a:rPr b="0" lang="en-US" sz="2000" spc="-1" strike="noStrike">
                <a:solidFill>
                  <a:srgbClr val="000000"/>
                </a:solidFill>
                <a:uFill>
                  <a:solidFill>
                    <a:srgbClr val="ffffff"/>
                  </a:solidFill>
                </a:uFill>
                <a:latin typeface="Arial"/>
              </a:rPr>
              <a:t> for a project's cost, it may...</a:t>
            </a:r>
            <a:endParaRPr b="0" lang="en-US" sz="2000" spc="-1" strike="noStrike">
              <a:solidFill>
                <a:srgbClr val="000000"/>
              </a:solidFill>
              <a:uFill>
                <a:solidFill>
                  <a:srgbClr val="ffffff"/>
                </a:solidFill>
              </a:uFill>
              <a:latin typeface="Arial"/>
            </a:endParaRPr>
          </a:p>
          <a:p>
            <a:pPr marL="216000" indent="-216000">
              <a:lnSpc>
                <a:spcPts val="51"/>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If voters know the </a:t>
            </a:r>
            <a:r>
              <a:rPr b="0" lang="en-US" sz="2000" spc="-1" strike="noStrike" u="sng">
                <a:solidFill>
                  <a:srgbClr val="000000"/>
                </a:solidFill>
                <a:uFill>
                  <a:solidFill>
                    <a:srgbClr val="ffffff"/>
                  </a:solidFill>
                </a:uFill>
                <a:latin typeface="Arial"/>
              </a:rPr>
              <a:t>tally</a:t>
            </a:r>
            <a:r>
              <a:rPr b="0" lang="en-US" sz="2000" spc="-1" strike="noStrike">
                <a:solidFill>
                  <a:srgbClr val="000000"/>
                </a:solidFill>
                <a:uFill>
                  <a:solidFill>
                    <a:srgbClr val="ffffff"/>
                  </a:solidFill>
                </a:uFill>
                <a:latin typeface="Arial"/>
              </a:rPr>
              <a:t> charges them for costs, it may...</a:t>
            </a:r>
            <a:endParaRPr b="0" lang="en-US" sz="2000" spc="-1" strike="noStrike">
              <a:solidFill>
                <a:srgbClr val="000000"/>
              </a:solidFill>
              <a:uFill>
                <a:solidFill>
                  <a:srgbClr val="ffffff"/>
                </a:solidFill>
              </a:uFill>
              <a:latin typeface="Arial"/>
            </a:endParaRPr>
          </a:p>
          <a:p>
            <a:pPr marL="216000" indent="-216000">
              <a:lnSpc>
                <a:spcPts val="51"/>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If voters know the tally charges their </a:t>
            </a:r>
            <a:r>
              <a:rPr b="0" lang="en-US" sz="2000" spc="-1" strike="noStrike" u="sng">
                <a:solidFill>
                  <a:srgbClr val="000000"/>
                </a:solidFill>
                <a:uFill>
                  <a:solidFill>
                    <a:srgbClr val="ffffff"/>
                  </a:solidFill>
                </a:uFill>
                <a:latin typeface="Arial"/>
              </a:rPr>
              <a:t>shares of power</a:t>
            </a:r>
            <a:r>
              <a:rPr b="0" lang="en-US" sz="2000" spc="-1" strike="noStrike">
                <a:solidFill>
                  <a:srgbClr val="000000"/>
                </a:solidFill>
                <a:uFill>
                  <a:solidFill>
                    <a:srgbClr val="ffffff"/>
                  </a:solidFill>
                </a:uFill>
                <a:latin typeface="Arial"/>
              </a:rPr>
              <a:t> for costs, it may...</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We can't push voters to be </a:t>
            </a:r>
            <a:r>
              <a:rPr b="1" lang="en-US" sz="2000" spc="-1" strike="noStrike">
                <a:solidFill>
                  <a:srgbClr val="000000"/>
                </a:solidFill>
                <a:uFill>
                  <a:solidFill>
                    <a:srgbClr val="ffffff"/>
                  </a:solidFill>
                </a:uFill>
                <a:latin typeface="Arial"/>
              </a:rPr>
              <a:t>cost effective</a:t>
            </a:r>
            <a:r>
              <a:rPr b="0" lang="en-US" sz="2000" spc="-1" strike="noStrike">
                <a:solidFill>
                  <a:srgbClr val="000000"/>
                </a:solidFill>
                <a:uFill>
                  <a:solidFill>
                    <a:srgbClr val="ffffff"/>
                  </a:solidFill>
                </a:uFill>
                <a:latin typeface="Arial"/>
              </a:rPr>
              <a:t> unless they know they use up their shares to pay for projects.</a:t>
            </a:r>
            <a:endParaRPr b="0" lang="en-US" sz="2000" spc="-1" strike="noStrike">
              <a:solidFill>
                <a:srgbClr val="000000"/>
              </a:solidFill>
              <a:uFill>
                <a:solidFill>
                  <a:srgbClr val="ffffff"/>
                </a:solidFill>
              </a:uFill>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7" name="PlaceHolder 1"/>
          <p:cNvSpPr>
            <a:spLocks noGrp="1"/>
          </p:cNvSpPr>
          <p:nvPr>
            <p:ph type="body"/>
          </p:nvPr>
        </p:nvSpPr>
        <p:spPr>
          <a:xfrm>
            <a:off x="777240" y="4777560"/>
            <a:ext cx="6217560" cy="4525920"/>
          </a:xfrm>
          <a:prstGeom prst="rect">
            <a:avLst/>
          </a:prstGeom>
        </p:spPr>
        <p:txBody>
          <a:bodyPr lIns="0" rIns="0" tIns="0" bIns="0"/>
          <a:p>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Don’t vote for a sure winner—that would be throwing your vote away</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It does not need your vote. It can't use your vote.</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Because voting for lower choices could make one of them beat your favorite and make it lose.</a:t>
            </a:r>
            <a:endParaRPr b="0" lang="en-US" sz="2000" spc="-1" strike="noStrike">
              <a:solidFill>
                <a:srgbClr val="000000"/>
              </a:solidFill>
              <a:uFill>
                <a:solidFill>
                  <a:srgbClr val="ffffff"/>
                </a:solidFill>
              </a:uFill>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8" name="PlaceHolder 1"/>
          <p:cNvSpPr>
            <a:spLocks noGrp="1"/>
          </p:cNvSpPr>
          <p:nvPr>
            <p:ph type="body"/>
          </p:nvPr>
        </p:nvSpPr>
        <p:spPr>
          <a:xfrm>
            <a:off x="777240" y="4777560"/>
            <a:ext cx="6217560" cy="4525920"/>
          </a:xfrm>
          <a:prstGeom prst="rect">
            <a:avLst/>
          </a:prstGeom>
        </p:spPr>
        <p:txBody>
          <a:bodyPr lIns="0" rIns="0" tIns="0" bIns="0"/>
          <a:p>
            <a:pPr marL="216000" indent="-216000">
              <a:lnSpc>
                <a:spcPts val="102"/>
              </a:lnSpc>
              <a:buClr>
                <a:srgbClr val="000000"/>
              </a:buClr>
              <a:buSzPct val="45000"/>
              <a:buFont typeface="Wingdings" charset="2"/>
              <a:buChar char=""/>
            </a:pPr>
            <a:r>
              <a:rPr b="1" lang="en-US" sz="2000" spc="-1" strike="noStrike">
                <a:solidFill>
                  <a:srgbClr val="000000"/>
                </a:solidFill>
                <a:uFill>
                  <a:solidFill>
                    <a:srgbClr val="ffffff"/>
                  </a:solidFill>
                </a:uFill>
                <a:latin typeface="Arial"/>
              </a:rPr>
              <a:t>Better:</a:t>
            </a:r>
            <a:r>
              <a:rPr b="0" lang="en-US" sz="2000" spc="-1" strike="noStrike">
                <a:solidFill>
                  <a:srgbClr val="000000"/>
                </a:solidFill>
                <a:uFill>
                  <a:solidFill>
                    <a:srgbClr val="ffffff"/>
                  </a:solidFill>
                </a:uFill>
                <a:latin typeface="Arial"/>
              </a:rPr>
              <a:t> a voting system where voters can feel confident </a:t>
            </a:r>
            <a:r>
              <a:rPr b="0" lang="en-US" sz="2000" spc="-1" strike="noStrike">
                <a:solidFill>
                  <a:srgbClr val="000000"/>
                </a:solidFill>
                <a:uFill>
                  <a:solidFill>
                    <a:srgbClr val="ffffff"/>
                  </a:solidFill>
                </a:uFill>
                <a:latin typeface="Arial"/>
              </a:rPr>
              <a:t>in</a:t>
            </a:r>
            <a:r>
              <a:rPr b="0" lang="en-US" sz="2000" spc="-1" strike="noStrike">
                <a:solidFill>
                  <a:srgbClr val="000000"/>
                </a:solidFill>
                <a:uFill>
                  <a:solidFill>
                    <a:srgbClr val="ffffff"/>
                  </a:solidFill>
                </a:uFill>
                <a:latin typeface="Arial"/>
              </a:rPr>
              <a:t> </a:t>
            </a:r>
            <a:r>
              <a:rPr b="0" lang="en-US" sz="2000" spc="-1" strike="noStrike" u="sng">
                <a:solidFill>
                  <a:srgbClr val="000000"/>
                </a:solidFill>
                <a:uFill>
                  <a:solidFill>
                    <a:srgbClr val="ffffff"/>
                  </a:solidFill>
                </a:uFill>
                <a:latin typeface="Arial"/>
              </a:rPr>
              <a:t>voting</a:t>
            </a:r>
            <a:r>
              <a:rPr b="0" lang="en-US" sz="2000" spc="-1" strike="noStrike">
                <a:solidFill>
                  <a:srgbClr val="000000"/>
                </a:solidFill>
                <a:uFill>
                  <a:solidFill>
                    <a:srgbClr val="ffffff"/>
                  </a:solidFill>
                </a:uFill>
                <a:latin typeface="Arial"/>
              </a:rPr>
              <a:t> their </a:t>
            </a:r>
            <a:r>
              <a:rPr b="0" i="1" lang="en-US" sz="2000" spc="-1" strike="noStrike">
                <a:solidFill>
                  <a:srgbClr val="000000"/>
                </a:solidFill>
                <a:uFill>
                  <a:solidFill>
                    <a:srgbClr val="ffffff"/>
                  </a:solidFill>
                </a:uFill>
                <a:latin typeface="Arial"/>
              </a:rPr>
              <a:t>sincere preferences</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1" lang="en-US" sz="2000" spc="-1" strike="noStrike">
                <a:solidFill>
                  <a:srgbClr val="000000"/>
                </a:solidFill>
                <a:uFill>
                  <a:solidFill>
                    <a:srgbClr val="ffffff"/>
                  </a:solidFill>
                </a:uFill>
                <a:latin typeface="Arial"/>
              </a:rPr>
              <a:t>Better:</a:t>
            </a:r>
            <a:r>
              <a:rPr b="0" lang="en-US" sz="2000" spc="-1" strike="noStrike">
                <a:solidFill>
                  <a:srgbClr val="000000"/>
                </a:solidFill>
                <a:uFill>
                  <a:solidFill>
                    <a:srgbClr val="ffffff"/>
                  </a:solidFill>
                </a:uFill>
                <a:latin typeface="Arial"/>
              </a:rPr>
              <a:t> a voting system that can give voters </a:t>
            </a:r>
            <a:r>
              <a:rPr b="0" lang="en-US" sz="2000" spc="-1" strike="noStrike" u="sng">
                <a:solidFill>
                  <a:srgbClr val="000000"/>
                </a:solidFill>
                <a:uFill>
                  <a:solidFill>
                    <a:srgbClr val="ffffff"/>
                  </a:solidFill>
                </a:uFill>
                <a:latin typeface="Arial"/>
              </a:rPr>
              <a:t>confidence</a:t>
            </a:r>
            <a:r>
              <a:rPr b="0" lang="en-US" sz="2000" spc="-1" strike="noStrike">
                <a:solidFill>
                  <a:srgbClr val="000000"/>
                </a:solidFill>
                <a:uFill>
                  <a:solidFill>
                    <a:srgbClr val="ffffff"/>
                  </a:solidFill>
                </a:uFill>
                <a:latin typeface="Arial"/>
              </a:rPr>
              <a:t> </a:t>
            </a:r>
            <a:r>
              <a:rPr b="0" lang="en-US" sz="2000" spc="-1" strike="noStrike" u="sng">
                <a:solidFill>
                  <a:srgbClr val="000000"/>
                </a:solidFill>
                <a:uFill>
                  <a:solidFill>
                    <a:srgbClr val="ffffff"/>
                  </a:solidFill>
                </a:uFill>
                <a:latin typeface="Arial"/>
              </a:rPr>
              <a:t>when</a:t>
            </a:r>
            <a:r>
              <a:rPr b="0" lang="en-US" sz="2000" spc="-1" strike="noStrike">
                <a:solidFill>
                  <a:srgbClr val="000000"/>
                </a:solidFill>
                <a:uFill>
                  <a:solidFill>
                    <a:srgbClr val="ffffff"/>
                  </a:solidFill>
                </a:uFill>
                <a:latin typeface="Arial"/>
              </a:rPr>
              <a:t> expressing their</a:t>
            </a:r>
            <a:r>
              <a:rPr b="0" i="1" lang="en-US" sz="2000" spc="-1" strike="noStrike">
                <a:solidFill>
                  <a:srgbClr val="000000"/>
                </a:solidFill>
                <a:uFill>
                  <a:solidFill>
                    <a:srgbClr val="ffffff"/>
                  </a:solidFill>
                </a:uFill>
                <a:latin typeface="Arial"/>
              </a:rPr>
              <a:t> sincere preferences</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1" lang="en-US" sz="2000" spc="-1" strike="noStrike">
                <a:solidFill>
                  <a:srgbClr val="000000"/>
                </a:solidFill>
                <a:uFill>
                  <a:solidFill>
                    <a:srgbClr val="ffffff"/>
                  </a:solidFill>
                </a:uFill>
                <a:latin typeface="Arial"/>
              </a:rPr>
              <a:t>Better:</a:t>
            </a:r>
            <a:r>
              <a:rPr b="0" lang="en-US" sz="2000" spc="-1" strike="noStrike">
                <a:solidFill>
                  <a:srgbClr val="000000"/>
                </a:solidFill>
                <a:uFill>
                  <a:solidFill>
                    <a:srgbClr val="ffffff"/>
                  </a:solidFill>
                </a:uFill>
                <a:latin typeface="Arial"/>
              </a:rPr>
              <a:t> a voting system that can give voters </a:t>
            </a:r>
            <a:r>
              <a:rPr b="0" lang="en-US" sz="2000" spc="-1" strike="noStrike">
                <a:solidFill>
                  <a:srgbClr val="000000"/>
                </a:solidFill>
                <a:uFill>
                  <a:solidFill>
                    <a:srgbClr val="ffffff"/>
                  </a:solidFill>
                </a:uFill>
                <a:latin typeface="Arial"/>
              </a:rPr>
              <a:t>confidence</a:t>
            </a:r>
            <a:r>
              <a:rPr b="0" lang="en-US" sz="2000" spc="-1" strike="noStrike">
                <a:solidFill>
                  <a:srgbClr val="000000"/>
                </a:solidFill>
                <a:uFill>
                  <a:solidFill>
                    <a:srgbClr val="ffffff"/>
                  </a:solidFill>
                </a:uFill>
                <a:latin typeface="Arial"/>
              </a:rPr>
              <a:t> </a:t>
            </a:r>
            <a:r>
              <a:rPr b="0" lang="en-US" sz="2000" spc="-1" strike="noStrike" u="sng">
                <a:solidFill>
                  <a:srgbClr val="000000"/>
                </a:solidFill>
                <a:uFill>
                  <a:solidFill>
                    <a:srgbClr val="ffffff"/>
                  </a:solidFill>
                </a:uFill>
                <a:latin typeface="Arial"/>
              </a:rPr>
              <a:t>to</a:t>
            </a:r>
            <a:r>
              <a:rPr b="0" lang="en-US" sz="2000" spc="-1" strike="noStrike">
                <a:solidFill>
                  <a:srgbClr val="000000"/>
                </a:solidFill>
                <a:uFill>
                  <a:solidFill>
                    <a:srgbClr val="ffffff"/>
                  </a:solidFill>
                </a:uFill>
                <a:latin typeface="Arial"/>
              </a:rPr>
              <a:t> express their</a:t>
            </a:r>
            <a:r>
              <a:rPr b="0" i="1" lang="en-US" sz="2000" spc="-1" strike="noStrike">
                <a:solidFill>
                  <a:srgbClr val="000000"/>
                </a:solidFill>
                <a:uFill>
                  <a:solidFill>
                    <a:srgbClr val="ffffff"/>
                  </a:solidFill>
                </a:uFill>
                <a:latin typeface="Arial"/>
              </a:rPr>
              <a:t> sincere preferences</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1" lang="en-US" sz="2000" spc="-1" strike="noStrike">
                <a:solidFill>
                  <a:srgbClr val="000000"/>
                </a:solidFill>
                <a:uFill>
                  <a:solidFill>
                    <a:srgbClr val="ffffff"/>
                  </a:solidFill>
                </a:uFill>
                <a:latin typeface="Arial"/>
              </a:rPr>
              <a:t>Better:</a:t>
            </a:r>
            <a:r>
              <a:rPr b="0" lang="en-US" sz="2000" spc="-1" strike="noStrike">
                <a:solidFill>
                  <a:srgbClr val="000000"/>
                </a:solidFill>
                <a:uFill>
                  <a:solidFill>
                    <a:srgbClr val="ffffff"/>
                  </a:solidFill>
                </a:uFill>
                <a:latin typeface="Arial"/>
              </a:rPr>
              <a:t> a voting system in which voters can feel </a:t>
            </a:r>
            <a:r>
              <a:rPr b="0" lang="en-US" sz="2000" spc="-1" strike="noStrike" u="sng">
                <a:solidFill>
                  <a:srgbClr val="000000"/>
                </a:solidFill>
                <a:uFill>
                  <a:solidFill>
                    <a:srgbClr val="ffffff"/>
                  </a:solidFill>
                </a:uFill>
                <a:latin typeface="Arial"/>
              </a:rPr>
              <a:t>safe</a:t>
            </a:r>
            <a:r>
              <a:rPr b="0" lang="en-US" sz="2000" spc="-1" strike="noStrike">
                <a:solidFill>
                  <a:srgbClr val="000000"/>
                </a:solidFill>
                <a:uFill>
                  <a:solidFill>
                    <a:srgbClr val="ffffff"/>
                  </a:solidFill>
                </a:uFill>
                <a:latin typeface="Arial"/>
              </a:rPr>
              <a:t> expressing their </a:t>
            </a:r>
            <a:r>
              <a:rPr b="0" i="1" lang="en-US" sz="2000" spc="-1" strike="noStrike">
                <a:solidFill>
                  <a:srgbClr val="000000"/>
                </a:solidFill>
                <a:uFill>
                  <a:solidFill>
                    <a:srgbClr val="ffffff"/>
                  </a:solidFill>
                </a:uFill>
                <a:latin typeface="Arial"/>
              </a:rPr>
              <a:t>sincere preferences</a:t>
            </a:r>
            <a:endParaRPr b="0" lang="en-US" sz="2000" spc="-1" strike="noStrike">
              <a:solidFill>
                <a:srgbClr val="000000"/>
              </a:solidFill>
              <a:uFill>
                <a:solidFill>
                  <a:srgbClr val="ffffff"/>
                </a:solidFill>
              </a:uFill>
              <a:latin typeface="Arial"/>
            </a:endParaRPr>
          </a:p>
          <a:p>
            <a:pPr marL="216000" indent="-216000">
              <a:lnSpc>
                <a:spcPts val="102"/>
              </a:lnSpc>
              <a:buClr>
                <a:srgbClr val="000000"/>
              </a:buClr>
              <a:buSzPct val="45000"/>
              <a:buFont typeface="Wingdings" charset="2"/>
              <a:buChar char=""/>
            </a:pPr>
            <a:r>
              <a:rPr b="0" i="1"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pPr lvl="1" marL="216000" indent="-216000">
              <a:lnSpc>
                <a:spcPts val="15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That it will not reduce the amount of the budget that they have a say over</a:t>
            </a:r>
            <a:endParaRPr b="0" lang="en-US" sz="2000" spc="-1" strike="noStrike">
              <a:solidFill>
                <a:srgbClr val="000000"/>
              </a:solidFill>
              <a:uFill>
                <a:solidFill>
                  <a:srgbClr val="ffffff"/>
                </a:solidFill>
              </a:uFill>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9" name="PlaceHolder 1"/>
          <p:cNvSpPr>
            <a:spLocks noGrp="1"/>
          </p:cNvSpPr>
          <p:nvPr>
            <p:ph type="body"/>
          </p:nvPr>
        </p:nvSpPr>
        <p:spPr>
          <a:xfrm>
            <a:off x="777240" y="4777560"/>
            <a:ext cx="6217560" cy="4525920"/>
          </a:xfrm>
          <a:prstGeom prst="rect">
            <a:avLst/>
          </a:prstGeom>
        </p:spPr>
        <p:txBody>
          <a:bodyPr lIns="0" rIns="0" tIns="0" bIns="0"/>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In the usual voting method, a plurality can control </a:t>
            </a:r>
            <a:r>
              <a:rPr b="1" i="1" lang="en-US" sz="2000" spc="-1" strike="noStrike">
                <a:solidFill>
                  <a:srgbClr val="000000"/>
                </a:solidFill>
                <a:uFill>
                  <a:solidFill>
                    <a:srgbClr val="ffffff"/>
                  </a:solidFill>
                </a:uFill>
                <a:latin typeface="Arial"/>
              </a:rPr>
              <a:t>all</a:t>
            </a:r>
            <a:r>
              <a:rPr b="0" lang="en-US" sz="2000" spc="-1" strike="noStrike">
                <a:solidFill>
                  <a:srgbClr val="000000"/>
                </a:solidFill>
                <a:uFill>
                  <a:solidFill>
                    <a:srgbClr val="ffffff"/>
                  </a:solidFill>
                </a:uFill>
                <a:latin typeface="Arial"/>
              </a:rPr>
              <a:t> the money, if the rest of the voters are divided</a:t>
            </a:r>
            <a:endParaRPr b="0" lang="en-US" sz="20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 </a:t>
            </a:r>
            <a:endParaRPr b="0" lang="en-US" sz="2000" spc="-1" strike="noStrike">
              <a:solidFill>
                <a:srgbClr val="000000"/>
              </a:solidFill>
              <a:uFill>
                <a:solidFill>
                  <a:srgbClr val="ffffff"/>
                </a:solidFill>
              </a:uFill>
              <a:latin typeface="Arial"/>
            </a:endParaRPr>
          </a:p>
          <a:p>
            <a:pPr marL="216000" indent="-216000">
              <a:lnSpc>
                <a:spcPts val="152"/>
              </a:lnSpc>
              <a:buClr>
                <a:srgbClr val="000000"/>
              </a:buClr>
              <a:buSzPct val="45000"/>
              <a:buFont typeface="Wingdings" charset="2"/>
              <a:buChar char=""/>
            </a:pPr>
            <a:r>
              <a:rPr b="0" lang="en-US" sz="2000" spc="-1" strike="noStrike">
                <a:solidFill>
                  <a:srgbClr val="000000"/>
                </a:solidFill>
                <a:uFill>
                  <a:solidFill>
                    <a:srgbClr val="ffffff"/>
                  </a:solidFill>
                </a:uFill>
                <a:latin typeface="Arial"/>
              </a:rPr>
              <a:t>If the largest group of voters is not divided and they do not vote for cheap projects, they can control </a:t>
            </a:r>
            <a:r>
              <a:rPr b="1" i="1" lang="en-US" sz="2000" spc="-1" strike="noStrike">
                <a:solidFill>
                  <a:srgbClr val="000000"/>
                </a:solidFill>
                <a:uFill>
                  <a:solidFill>
                    <a:srgbClr val="ffffff"/>
                  </a:solidFill>
                </a:uFill>
                <a:latin typeface="Arial"/>
              </a:rPr>
              <a:t>all</a:t>
            </a:r>
            <a:r>
              <a:rPr b="0" lang="en-US" sz="2000" spc="-1" strike="noStrike">
                <a:solidFill>
                  <a:srgbClr val="000000"/>
                </a:solidFill>
                <a:uFill>
                  <a:solidFill>
                    <a:srgbClr val="ffffff"/>
                  </a:solidFill>
                </a:uFill>
                <a:latin typeface="Arial"/>
              </a:rPr>
              <a:t> the money</a:t>
            </a:r>
            <a:endParaRPr b="0" lang="en-US" sz="2000" spc="-1" strike="noStrike">
              <a:solidFill>
                <a:srgbClr val="000000"/>
              </a:solidFill>
              <a:uFill>
                <a:solidFill>
                  <a:srgbClr val="ffffff"/>
                </a:solidFill>
              </a:uFill>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0"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solidFill>
                  <a:srgbClr val="000000"/>
                </a:solidFill>
                <a:uFill>
                  <a:solidFill>
                    <a:srgbClr val="ffffff"/>
                  </a:solidFill>
                </a:uFill>
                <a:latin typeface="Arial"/>
              </a:rPr>
              <a:t>This group gives 20 votes to ABCD and E</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This group gives 20 votes to</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This group gives 40 votes to PQRS and T</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So they win all the money</a:t>
            </a:r>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And the other groups get nothing</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9040"/>
            <a:ext cx="907164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504000" y="4059360"/>
            <a:ext cx="907164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0" name="PlaceHolder 2"/>
          <p:cNvSpPr>
            <a:spLocks noGrp="1"/>
          </p:cNvSpPr>
          <p:nvPr>
            <p:ph type="body"/>
          </p:nvPr>
        </p:nvSpPr>
        <p:spPr>
          <a:xfrm>
            <a:off x="504000" y="176904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1" name="PlaceHolder 3"/>
          <p:cNvSpPr>
            <a:spLocks noGrp="1"/>
          </p:cNvSpPr>
          <p:nvPr>
            <p:ph type="body"/>
          </p:nvPr>
        </p:nvSpPr>
        <p:spPr>
          <a:xfrm>
            <a:off x="5152680" y="176904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2" name="PlaceHolder 4"/>
          <p:cNvSpPr>
            <a:spLocks noGrp="1"/>
          </p:cNvSpPr>
          <p:nvPr>
            <p:ph type="body"/>
          </p:nvPr>
        </p:nvSpPr>
        <p:spPr>
          <a:xfrm>
            <a:off x="5152680" y="405936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3" name="PlaceHolder 5"/>
          <p:cNvSpPr>
            <a:spLocks noGrp="1"/>
          </p:cNvSpPr>
          <p:nvPr>
            <p:ph type="body"/>
          </p:nvPr>
        </p:nvSpPr>
        <p:spPr>
          <a:xfrm>
            <a:off x="504000" y="405936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5" name="PlaceHolder 2"/>
          <p:cNvSpPr>
            <a:spLocks noGrp="1"/>
          </p:cNvSpPr>
          <p:nvPr>
            <p:ph type="body"/>
          </p:nvPr>
        </p:nvSpPr>
        <p:spPr>
          <a:xfrm>
            <a:off x="504000" y="1769040"/>
            <a:ext cx="9071640" cy="43848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6" name="PlaceHolder 3"/>
          <p:cNvSpPr>
            <a:spLocks noGrp="1"/>
          </p:cNvSpPr>
          <p:nvPr>
            <p:ph type="body"/>
          </p:nvPr>
        </p:nvSpPr>
        <p:spPr>
          <a:xfrm>
            <a:off x="504000" y="1769040"/>
            <a:ext cx="9071640" cy="43848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pic>
        <p:nvPicPr>
          <p:cNvPr id="37" name="" descr=""/>
          <p:cNvPicPr/>
          <p:nvPr/>
        </p:nvPicPr>
        <p:blipFill>
          <a:blip r:embed="rId2"/>
          <a:stretch/>
        </p:blipFill>
        <p:spPr>
          <a:xfrm>
            <a:off x="2291400" y="1769040"/>
            <a:ext cx="5496120" cy="4384800"/>
          </a:xfrm>
          <a:prstGeom prst="rect">
            <a:avLst/>
          </a:prstGeom>
          <a:ln>
            <a:noFill/>
          </a:ln>
        </p:spPr>
      </p:pic>
      <p:pic>
        <p:nvPicPr>
          <p:cNvPr id="38" name="" descr=""/>
          <p:cNvPicPr/>
          <p:nvPr/>
        </p:nvPicPr>
        <p:blipFill>
          <a:blip r:embed="rId3"/>
          <a:stretch/>
        </p:blipFill>
        <p:spPr>
          <a:xfrm>
            <a:off x="2291400" y="1769040"/>
            <a:ext cx="5496120" cy="438480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 name="PlaceHolder 2"/>
          <p:cNvSpPr>
            <a:spLocks noGrp="1"/>
          </p:cNvSpPr>
          <p:nvPr>
            <p:ph type="subTitle"/>
          </p:nvPr>
        </p:nvSpPr>
        <p:spPr>
          <a:xfrm>
            <a:off x="504000" y="1769040"/>
            <a:ext cx="9071640" cy="438480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769040"/>
            <a:ext cx="9071640" cy="43848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0" name="PlaceHolder 2"/>
          <p:cNvSpPr>
            <a:spLocks noGrp="1"/>
          </p:cNvSpPr>
          <p:nvPr>
            <p:ph type="body"/>
          </p:nvPr>
        </p:nvSpPr>
        <p:spPr>
          <a:xfrm>
            <a:off x="504000" y="1769040"/>
            <a:ext cx="4426920" cy="43848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1" name="PlaceHolder 3"/>
          <p:cNvSpPr>
            <a:spLocks noGrp="1"/>
          </p:cNvSpPr>
          <p:nvPr>
            <p:ph type="body"/>
          </p:nvPr>
        </p:nvSpPr>
        <p:spPr>
          <a:xfrm>
            <a:off x="5152680" y="1769040"/>
            <a:ext cx="4426920" cy="43848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5" name="PlaceHolder 2"/>
          <p:cNvSpPr>
            <a:spLocks noGrp="1"/>
          </p:cNvSpPr>
          <p:nvPr>
            <p:ph type="body"/>
          </p:nvPr>
        </p:nvSpPr>
        <p:spPr>
          <a:xfrm>
            <a:off x="504000" y="176904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6" name="PlaceHolder 3"/>
          <p:cNvSpPr>
            <a:spLocks noGrp="1"/>
          </p:cNvSpPr>
          <p:nvPr>
            <p:ph type="body"/>
          </p:nvPr>
        </p:nvSpPr>
        <p:spPr>
          <a:xfrm>
            <a:off x="504000" y="405936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7" name="PlaceHolder 4"/>
          <p:cNvSpPr>
            <a:spLocks noGrp="1"/>
          </p:cNvSpPr>
          <p:nvPr>
            <p:ph type="body"/>
          </p:nvPr>
        </p:nvSpPr>
        <p:spPr>
          <a:xfrm>
            <a:off x="5152680" y="1769040"/>
            <a:ext cx="4426920" cy="43848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9" name="PlaceHolder 2"/>
          <p:cNvSpPr>
            <a:spLocks noGrp="1"/>
          </p:cNvSpPr>
          <p:nvPr>
            <p:ph type="body"/>
          </p:nvPr>
        </p:nvSpPr>
        <p:spPr>
          <a:xfrm>
            <a:off x="504000" y="1769040"/>
            <a:ext cx="4426920" cy="43848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0" name="PlaceHolder 3"/>
          <p:cNvSpPr>
            <a:spLocks noGrp="1"/>
          </p:cNvSpPr>
          <p:nvPr>
            <p:ph type="body"/>
          </p:nvPr>
        </p:nvSpPr>
        <p:spPr>
          <a:xfrm>
            <a:off x="5152680" y="176904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1" name="PlaceHolder 4"/>
          <p:cNvSpPr>
            <a:spLocks noGrp="1"/>
          </p:cNvSpPr>
          <p:nvPr>
            <p:ph type="body"/>
          </p:nvPr>
        </p:nvSpPr>
        <p:spPr>
          <a:xfrm>
            <a:off x="5152680" y="405936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3" name="PlaceHolder 2"/>
          <p:cNvSpPr>
            <a:spLocks noGrp="1"/>
          </p:cNvSpPr>
          <p:nvPr>
            <p:ph type="body"/>
          </p:nvPr>
        </p:nvSpPr>
        <p:spPr>
          <a:xfrm>
            <a:off x="504000" y="176904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4" name="PlaceHolder 3"/>
          <p:cNvSpPr>
            <a:spLocks noGrp="1"/>
          </p:cNvSpPr>
          <p:nvPr>
            <p:ph type="body"/>
          </p:nvPr>
        </p:nvSpPr>
        <p:spPr>
          <a:xfrm>
            <a:off x="5152680" y="1769040"/>
            <a:ext cx="442692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5" name="PlaceHolder 4"/>
          <p:cNvSpPr>
            <a:spLocks noGrp="1"/>
          </p:cNvSpPr>
          <p:nvPr>
            <p:ph type="body"/>
          </p:nvPr>
        </p:nvSpPr>
        <p:spPr>
          <a:xfrm>
            <a:off x="504000" y="4059360"/>
            <a:ext cx="9071640" cy="209124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lIns="0" rIns="0" tIns="0" bIns="0" anchor="ctr"/>
          <a:p>
            <a:pPr algn="ctr"/>
            <a:r>
              <a:rPr b="0" lang="en-US" sz="4400" spc="-1" strike="noStrike">
                <a:solidFill>
                  <a:srgbClr val="000000"/>
                </a:solidFill>
                <a:uFill>
                  <a:solidFill>
                    <a:srgbClr val="ffffff"/>
                  </a:solidFill>
                </a:uFill>
                <a:latin typeface="Arial"/>
              </a:rPr>
              <a:t>Click to edit the title text format</a:t>
            </a:r>
            <a:endParaRPr b="0" lang="en-US"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504000" y="1769040"/>
            <a:ext cx="9071640" cy="4384800"/>
          </a:xfrm>
          <a:prstGeom prst="rect">
            <a:avLst/>
          </a:prstGeom>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296000" indent="-288000">
              <a:buClr>
                <a:srgbClr val="000000"/>
              </a:buClr>
              <a:buSzPct val="75000"/>
              <a:buFont typeface="Symbol" charset="2"/>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728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2160000" indent="-216000">
              <a:buClr>
                <a:srgbClr val="000000"/>
              </a:buClr>
              <a:buSzPct val="75000"/>
              <a:buFont typeface="Symbol"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
        <p:nvSpPr>
          <p:cNvPr id="2" name="PlaceHolder 3"/>
          <p:cNvSpPr>
            <a:spLocks noGrp="1"/>
          </p:cNvSpPr>
          <p:nvPr>
            <p:ph type="dt"/>
          </p:nvPr>
        </p:nvSpPr>
        <p:spPr>
          <a:xfrm>
            <a:off x="504000" y="6887160"/>
            <a:ext cx="2348280" cy="521280"/>
          </a:xfrm>
          <a:prstGeom prst="rect">
            <a:avLst/>
          </a:prstGeom>
        </p:spPr>
        <p:txBody>
          <a:bodyPr lIns="0" rIns="0" tIns="0" bIns="0"/>
          <a:p>
            <a:r>
              <a:rPr b="0" lang="en-US" sz="1400" spc="-1" strike="noStrike">
                <a:solidFill>
                  <a:srgbClr val="000000"/>
                </a:solidFill>
                <a:uFill>
                  <a:solidFill>
                    <a:srgbClr val="ffffff"/>
                  </a:solidFill>
                </a:uFill>
                <a:latin typeface="Times New Roman"/>
              </a:rPr>
              <a:t>&lt;date/time&gt;</a:t>
            </a:r>
            <a:endParaRPr b="0" lang="en-US" sz="1400" spc="-1" strike="noStrike">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3447360" y="6887160"/>
            <a:ext cx="3195000" cy="521280"/>
          </a:xfrm>
          <a:prstGeom prst="rect">
            <a:avLst/>
          </a:prstGeom>
        </p:spPr>
        <p:txBody>
          <a:bodyPr lIns="0" rIns="0" tIns="0" bIns="0"/>
          <a:p>
            <a:pPr algn="ctr"/>
            <a:r>
              <a:rPr b="0" lang="en-US" sz="1400" spc="-1" strike="noStrike">
                <a:solidFill>
                  <a:srgbClr val="000000"/>
                </a:solidFill>
                <a:uFill>
                  <a:solidFill>
                    <a:srgbClr val="ffffff"/>
                  </a:solidFill>
                </a:uFill>
                <a:latin typeface="Times New Roman"/>
              </a:rPr>
              <a:t>&lt;footer&gt;</a:t>
            </a:r>
            <a:endParaRPr b="0" lang="en-US" sz="1400" spc="-1" strike="noStrike">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7227360" y="6887160"/>
            <a:ext cx="2348280" cy="521280"/>
          </a:xfrm>
          <a:prstGeom prst="rect">
            <a:avLst/>
          </a:prstGeom>
        </p:spPr>
        <p:txBody>
          <a:bodyPr lIns="0" rIns="0" tIns="0" bIns="0"/>
          <a:p>
            <a:pPr algn="r"/>
            <a:fld id="{E08F186C-7622-4AE8-9F9D-176E9FDEE66C}" type="slidenum">
              <a:rPr b="0" lang="en-US" sz="1400" spc="-1" strike="noStrike">
                <a:solidFill>
                  <a:srgbClr val="000000"/>
                </a:solidFill>
                <a:uFill>
                  <a:solidFill>
                    <a:srgbClr val="ffffff"/>
                  </a:solidFill>
                </a:uFill>
                <a:latin typeface="Times New Roman"/>
              </a:rPr>
              <a:t>&lt;number&gt;</a:t>
            </a:fld>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
</Relationships>
</file>

<file path=ppt/slides/_rels/slide3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notesSlide" Target="../notesSlides/notesSlide33.xml"/>
</Relationships>
</file>

<file path=ppt/slides/_rels/slide3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34.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TextShape 1"/>
          <p:cNvSpPr txBox="1"/>
          <p:nvPr/>
        </p:nvSpPr>
        <p:spPr>
          <a:xfrm>
            <a:off x="504000" y="-223920"/>
            <a:ext cx="9071640" cy="250020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Fair-Share Spending</a:t>
            </a:r>
            <a:endParaRPr b="0" lang="en-US" sz="4400" spc="-1" strike="noStrike">
              <a:solidFill>
                <a:srgbClr val="000000"/>
              </a:solidFill>
              <a:uFill>
                <a:solidFill>
                  <a:srgbClr val="ffffff"/>
                </a:solidFill>
              </a:uFill>
              <a:latin typeface="Arial"/>
            </a:endParaRPr>
          </a:p>
        </p:txBody>
      </p:sp>
      <p:sp>
        <p:nvSpPr>
          <p:cNvPr id="45" name="TextShape 2"/>
          <p:cNvSpPr txBox="1"/>
          <p:nvPr/>
        </p:nvSpPr>
        <p:spPr>
          <a:xfrm>
            <a:off x="450000" y="2256840"/>
            <a:ext cx="9071640" cy="4914720"/>
          </a:xfrm>
          <a:prstGeom prst="rect">
            <a:avLst/>
          </a:prstGeom>
          <a:noFill/>
          <a:ln>
            <a:noFill/>
          </a:ln>
        </p:spPr>
        <p:txBody>
          <a:bodyPr lIns="0" rIns="0" tIns="0" bIns="0" anchor="ctr"/>
          <a:p>
            <a:pPr algn="ctr"/>
            <a:r>
              <a:rPr b="0" lang="en-US" sz="3200" spc="-1" strike="noStrike">
                <a:solidFill>
                  <a:srgbClr val="000000"/>
                </a:solidFill>
                <a:uFill>
                  <a:solidFill>
                    <a:srgbClr val="ffffff"/>
                  </a:solidFill>
                </a:uFill>
                <a:latin typeface="Arial"/>
              </a:rPr>
              <a:t>Proposing a New Voting Method</a:t>
            </a:r>
            <a:endParaRPr b="0" lang="en-US" sz="3200" spc="-1" strike="noStrike">
              <a:solidFill>
                <a:srgbClr val="000000"/>
              </a:solidFill>
              <a:uFill>
                <a:solidFill>
                  <a:srgbClr val="ffffff"/>
                </a:solidFill>
              </a:uFill>
              <a:latin typeface="Arial"/>
            </a:endParaRPr>
          </a:p>
          <a:p>
            <a:pPr algn="ctr">
              <a:lnSpc>
                <a:spcPts val="254"/>
              </a:lnSpc>
            </a:pPr>
            <a:r>
              <a:rPr b="0" lang="en-US" sz="3200" spc="-1" strike="noStrike">
                <a:solidFill>
                  <a:srgbClr val="000000"/>
                </a:solidFill>
                <a:uFill>
                  <a:solidFill>
                    <a:srgbClr val="ffffff"/>
                  </a:solidFill>
                </a:uFill>
                <a:latin typeface="Arial"/>
              </a:rPr>
              <a:t>For Participatory Budgeting</a:t>
            </a:r>
            <a:endParaRPr b="0" lang="en-US" sz="3200" spc="-1" strike="noStrike">
              <a:solidFill>
                <a:srgbClr val="000000"/>
              </a:solidFill>
              <a:uFill>
                <a:solidFill>
                  <a:srgbClr val="ffffff"/>
                </a:solidFill>
              </a:uFill>
              <a:latin typeface="Arial"/>
            </a:endParaRPr>
          </a:p>
          <a:p>
            <a:pPr algn="ctr"/>
            <a:endParaRPr b="0" lang="en-US" sz="3200" spc="-1" strike="noStrike">
              <a:solidFill>
                <a:srgbClr val="000000"/>
              </a:solidFill>
              <a:uFill>
                <a:solidFill>
                  <a:srgbClr val="ffffff"/>
                </a:solidFill>
              </a:uFill>
              <a:latin typeface="Arial"/>
            </a:endParaRPr>
          </a:p>
          <a:p>
            <a:pPr algn="ctr"/>
            <a:endParaRPr b="0" lang="en-US" sz="3200" spc="-1" strike="noStrike">
              <a:solidFill>
                <a:srgbClr val="000000"/>
              </a:solidFill>
              <a:uFill>
                <a:solidFill>
                  <a:srgbClr val="ffffff"/>
                </a:solidFill>
              </a:uFill>
              <a:latin typeface="Arial"/>
            </a:endParaRPr>
          </a:p>
          <a:p>
            <a:pPr algn="ctr"/>
            <a:r>
              <a:rPr b="0" lang="en-US" sz="3200" spc="-1" strike="noStrike">
                <a:solidFill>
                  <a:srgbClr val="000000"/>
                </a:solidFill>
                <a:uFill>
                  <a:solidFill>
                    <a:srgbClr val="ffffff"/>
                  </a:solidFill>
                </a:uFill>
                <a:latin typeface="Arial"/>
              </a:rPr>
              <a:t>Robert Tupelo-Schneck</a:t>
            </a:r>
            <a:endParaRPr b="0" lang="en-US" sz="3200" spc="-1" strike="noStrike">
              <a:solidFill>
                <a:srgbClr val="000000"/>
              </a:solidFill>
              <a:uFill>
                <a:solidFill>
                  <a:srgbClr val="ffffff"/>
                </a:solidFill>
              </a:uFill>
              <a:latin typeface="Arial"/>
            </a:endParaRPr>
          </a:p>
          <a:p>
            <a:pPr algn="ctr"/>
            <a:r>
              <a:rPr b="0" lang="en-US" sz="2400" spc="-1" strike="noStrike">
                <a:solidFill>
                  <a:srgbClr val="000000"/>
                </a:solidFill>
                <a:uFill>
                  <a:solidFill>
                    <a:srgbClr val="ffffff"/>
                  </a:solidFill>
                </a:uFill>
                <a:latin typeface="Arial"/>
              </a:rPr>
              <a:t>schneck@gmail.com</a:t>
            </a:r>
            <a:endParaRPr b="0" lang="en-US" sz="3200" spc="-1" strike="noStrike">
              <a:solidFill>
                <a:srgbClr val="000000"/>
              </a:solidFill>
              <a:uFill>
                <a:solidFill>
                  <a:srgbClr val="ffffff"/>
                </a:solidFill>
              </a:uFill>
              <a:latin typeface="Arial"/>
            </a:endParaRPr>
          </a:p>
          <a:p>
            <a:pPr algn="ctr"/>
            <a:endParaRPr b="0" lang="en-US" sz="3200" spc="-1" strike="noStrike">
              <a:solidFill>
                <a:srgbClr val="000000"/>
              </a:solidFill>
              <a:uFill>
                <a:solidFill>
                  <a:srgbClr val="ffffff"/>
                </a:solidFill>
              </a:uFill>
              <a:latin typeface="Arial"/>
            </a:endParaRPr>
          </a:p>
          <a:p>
            <a:pPr algn="ctr"/>
            <a:r>
              <a:rPr b="0" lang="en-US" sz="3200" spc="-1" strike="noStrike">
                <a:solidFill>
                  <a:srgbClr val="000000"/>
                </a:solidFill>
                <a:uFill>
                  <a:solidFill>
                    <a:srgbClr val="ffffff"/>
                  </a:solidFill>
                </a:uFill>
                <a:latin typeface="Arial"/>
                <a:ea typeface="Arial"/>
              </a:rPr>
              <a:t>Robert Loring</a:t>
            </a:r>
            <a:endParaRPr b="0" lang="en-US" sz="3200" spc="-1" strike="noStrike">
              <a:solidFill>
                <a:srgbClr val="000000"/>
              </a:solidFill>
              <a:uFill>
                <a:solidFill>
                  <a:srgbClr val="ffffff"/>
                </a:solidFill>
              </a:uFill>
              <a:latin typeface="Arial"/>
            </a:endParaRPr>
          </a:p>
          <a:p>
            <a:pPr algn="ctr"/>
            <a:r>
              <a:rPr b="0" lang="en-US" sz="2400" spc="-1" strike="noStrike">
                <a:solidFill>
                  <a:srgbClr val="000000"/>
                </a:solidFill>
                <a:uFill>
                  <a:solidFill>
                    <a:srgbClr val="ffffff"/>
                  </a:solidFill>
                </a:uFill>
                <a:latin typeface="Arial"/>
                <a:ea typeface="Arial"/>
              </a:rPr>
              <a:t>votingsite@gmail.com</a:t>
            </a:r>
            <a:endParaRPr b="0" lang="en-US" sz="3200" spc="-1" strike="noStrike">
              <a:solidFill>
                <a:srgbClr val="000000"/>
              </a:solidFill>
              <a:uFill>
                <a:solidFill>
                  <a:srgbClr val="ffffff"/>
                </a:solidFill>
              </a:uFill>
              <a:latin typeface="Arial"/>
            </a:endParaRPr>
          </a:p>
          <a:p>
            <a:pPr algn="ctr"/>
            <a:r>
              <a:rPr b="0" lang="en-US" sz="2400" spc="-1" strike="noStrike">
                <a:solidFill>
                  <a:srgbClr val="000000"/>
                </a:solidFill>
                <a:uFill>
                  <a:solidFill>
                    <a:srgbClr val="ffffff"/>
                  </a:solidFill>
                </a:uFill>
                <a:latin typeface="Arial"/>
                <a:ea typeface="Arial"/>
              </a:rPr>
              <a:t>www.AccurateDemocracy.com</a:t>
            </a:r>
            <a:endParaRPr b="0" lang="en-US" sz="3200" spc="-1" strike="noStrike">
              <a:solidFill>
                <a:srgbClr val="000000"/>
              </a:solidFill>
              <a:uFill>
                <a:solidFill>
                  <a:srgbClr val="ffffff"/>
                </a:solidFill>
              </a:uFill>
              <a:latin typeface="Arial"/>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Proportional Voting Rule</a:t>
            </a:r>
            <a:endParaRPr b="0" lang="en-US" sz="4400" spc="-1" strike="noStrike">
              <a:solidFill>
                <a:srgbClr val="000000"/>
              </a:solidFill>
              <a:uFill>
                <a:solidFill>
                  <a:srgbClr val="ffffff"/>
                </a:solidFill>
              </a:uFill>
              <a:latin typeface="Arial"/>
            </a:endParaRPr>
          </a:p>
        </p:txBody>
      </p:sp>
      <p:sp>
        <p:nvSpPr>
          <p:cNvPr id="100" name="CustomShape 2"/>
          <p:cNvSpPr/>
          <p:nvPr/>
        </p:nvSpPr>
        <p:spPr>
          <a:xfrm>
            <a:off x="1600200" y="1828440"/>
            <a:ext cx="5029560" cy="5029560"/>
          </a:xfrm>
          <a:custGeom>
            <a:avLst/>
            <a:gdLst/>
            <a:ahLst/>
            <a:rect l="0" t="0" r="r" b="b"/>
            <a:pathLst>
              <a:path w="12770" h="6987">
                <a:moveTo>
                  <a:pt x="12769" y="3920"/>
                </a:moveTo>
                <a:lnTo>
                  <a:pt x="12669" y="4063"/>
                </a:lnTo>
                <a:lnTo>
                  <a:pt x="12566" y="4203"/>
                </a:lnTo>
                <a:lnTo>
                  <a:pt x="12459" y="4341"/>
                </a:lnTo>
                <a:lnTo>
                  <a:pt x="12349" y="4476"/>
                </a:lnTo>
                <a:lnTo>
                  <a:pt x="12236" y="4609"/>
                </a:lnTo>
                <a:lnTo>
                  <a:pt x="12119" y="4738"/>
                </a:lnTo>
                <a:lnTo>
                  <a:pt x="12000" y="4865"/>
                </a:lnTo>
                <a:lnTo>
                  <a:pt x="11877" y="4989"/>
                </a:lnTo>
                <a:lnTo>
                  <a:pt x="11751" y="5109"/>
                </a:lnTo>
                <a:lnTo>
                  <a:pt x="11622" y="5226"/>
                </a:lnTo>
                <a:lnTo>
                  <a:pt x="11490" y="5340"/>
                </a:lnTo>
                <a:lnTo>
                  <a:pt x="11355" y="5451"/>
                </a:lnTo>
                <a:lnTo>
                  <a:pt x="11218" y="5559"/>
                </a:lnTo>
                <a:lnTo>
                  <a:pt x="11078" y="5662"/>
                </a:lnTo>
                <a:lnTo>
                  <a:pt x="10935" y="5763"/>
                </a:lnTo>
                <a:lnTo>
                  <a:pt x="10790" y="5860"/>
                </a:lnTo>
                <a:lnTo>
                  <a:pt x="10643" y="5953"/>
                </a:lnTo>
                <a:lnTo>
                  <a:pt x="10493" y="6042"/>
                </a:lnTo>
                <a:lnTo>
                  <a:pt x="10341" y="6128"/>
                </a:lnTo>
                <a:lnTo>
                  <a:pt x="10187" y="6209"/>
                </a:lnTo>
                <a:lnTo>
                  <a:pt x="10031" y="6287"/>
                </a:lnTo>
                <a:lnTo>
                  <a:pt x="9873" y="6361"/>
                </a:lnTo>
                <a:lnTo>
                  <a:pt x="9714" y="6431"/>
                </a:lnTo>
                <a:lnTo>
                  <a:pt x="9552" y="6498"/>
                </a:lnTo>
                <a:lnTo>
                  <a:pt x="9389" y="6560"/>
                </a:lnTo>
                <a:lnTo>
                  <a:pt x="9225" y="6618"/>
                </a:lnTo>
                <a:lnTo>
                  <a:pt x="9059" y="6671"/>
                </a:lnTo>
                <a:lnTo>
                  <a:pt x="8892" y="6721"/>
                </a:lnTo>
                <a:lnTo>
                  <a:pt x="8724" y="6766"/>
                </a:lnTo>
                <a:lnTo>
                  <a:pt x="8554" y="6808"/>
                </a:lnTo>
                <a:lnTo>
                  <a:pt x="8384" y="6845"/>
                </a:lnTo>
                <a:lnTo>
                  <a:pt x="8213" y="6877"/>
                </a:lnTo>
                <a:lnTo>
                  <a:pt x="8041" y="6906"/>
                </a:lnTo>
                <a:lnTo>
                  <a:pt x="7868" y="6930"/>
                </a:lnTo>
                <a:lnTo>
                  <a:pt x="7695" y="6950"/>
                </a:lnTo>
                <a:lnTo>
                  <a:pt x="7521" y="6965"/>
                </a:lnTo>
                <a:lnTo>
                  <a:pt x="7347" y="6977"/>
                </a:lnTo>
                <a:lnTo>
                  <a:pt x="7173" y="6983"/>
                </a:lnTo>
                <a:lnTo>
                  <a:pt x="6999" y="6986"/>
                </a:lnTo>
                <a:lnTo>
                  <a:pt x="6824" y="6984"/>
                </a:lnTo>
                <a:lnTo>
                  <a:pt x="6650" y="6978"/>
                </a:lnTo>
                <a:lnTo>
                  <a:pt x="6476" y="6967"/>
                </a:lnTo>
                <a:lnTo>
                  <a:pt x="6302" y="6952"/>
                </a:lnTo>
                <a:lnTo>
                  <a:pt x="6129" y="6933"/>
                </a:lnTo>
                <a:lnTo>
                  <a:pt x="5956" y="6910"/>
                </a:lnTo>
                <a:lnTo>
                  <a:pt x="5784" y="6882"/>
                </a:lnTo>
                <a:lnTo>
                  <a:pt x="5613" y="6850"/>
                </a:lnTo>
                <a:lnTo>
                  <a:pt x="5442" y="6813"/>
                </a:lnTo>
                <a:lnTo>
                  <a:pt x="5273" y="6773"/>
                </a:lnTo>
                <a:lnTo>
                  <a:pt x="5104" y="6728"/>
                </a:lnTo>
                <a:lnTo>
                  <a:pt x="4937" y="6679"/>
                </a:lnTo>
                <a:lnTo>
                  <a:pt x="4771" y="6626"/>
                </a:lnTo>
                <a:lnTo>
                  <a:pt x="4606" y="6568"/>
                </a:lnTo>
                <a:lnTo>
                  <a:pt x="4443" y="6507"/>
                </a:lnTo>
                <a:lnTo>
                  <a:pt x="4281" y="6441"/>
                </a:lnTo>
                <a:lnTo>
                  <a:pt x="4122" y="6372"/>
                </a:lnTo>
                <a:lnTo>
                  <a:pt x="3963" y="6298"/>
                </a:lnTo>
                <a:lnTo>
                  <a:pt x="3807" y="6221"/>
                </a:lnTo>
                <a:lnTo>
                  <a:pt x="3653" y="6140"/>
                </a:lnTo>
                <a:lnTo>
                  <a:pt x="3501" y="6055"/>
                </a:lnTo>
                <a:lnTo>
                  <a:pt x="3351" y="5966"/>
                </a:lnTo>
                <a:lnTo>
                  <a:pt x="3203" y="5873"/>
                </a:lnTo>
                <a:lnTo>
                  <a:pt x="3058" y="5777"/>
                </a:lnTo>
                <a:lnTo>
                  <a:pt x="2915" y="5677"/>
                </a:lnTo>
                <a:lnTo>
                  <a:pt x="2774" y="5574"/>
                </a:lnTo>
                <a:lnTo>
                  <a:pt x="2637" y="5467"/>
                </a:lnTo>
                <a:lnTo>
                  <a:pt x="2502" y="5357"/>
                </a:lnTo>
                <a:lnTo>
                  <a:pt x="2369" y="5243"/>
                </a:lnTo>
                <a:lnTo>
                  <a:pt x="2240" y="5126"/>
                </a:lnTo>
                <a:lnTo>
                  <a:pt x="2113" y="5006"/>
                </a:lnTo>
                <a:lnTo>
                  <a:pt x="1990" y="4883"/>
                </a:lnTo>
                <a:lnTo>
                  <a:pt x="1870" y="4757"/>
                </a:lnTo>
                <a:lnTo>
                  <a:pt x="1753" y="4628"/>
                </a:lnTo>
                <a:lnTo>
                  <a:pt x="1639" y="4496"/>
                </a:lnTo>
                <a:lnTo>
                  <a:pt x="1528" y="4361"/>
                </a:lnTo>
                <a:lnTo>
                  <a:pt x="1421" y="4223"/>
                </a:lnTo>
                <a:lnTo>
                  <a:pt x="1317" y="4083"/>
                </a:lnTo>
                <a:lnTo>
                  <a:pt x="1217" y="3940"/>
                </a:lnTo>
                <a:lnTo>
                  <a:pt x="1121" y="3795"/>
                </a:lnTo>
                <a:lnTo>
                  <a:pt x="1028" y="3648"/>
                </a:lnTo>
                <a:lnTo>
                  <a:pt x="939" y="3498"/>
                </a:lnTo>
                <a:lnTo>
                  <a:pt x="853" y="3346"/>
                </a:lnTo>
                <a:lnTo>
                  <a:pt x="772" y="3192"/>
                </a:lnTo>
                <a:lnTo>
                  <a:pt x="694" y="3036"/>
                </a:lnTo>
                <a:lnTo>
                  <a:pt x="620" y="2878"/>
                </a:lnTo>
                <a:lnTo>
                  <a:pt x="550" y="2718"/>
                </a:lnTo>
                <a:lnTo>
                  <a:pt x="485" y="2556"/>
                </a:lnTo>
                <a:lnTo>
                  <a:pt x="423" y="2393"/>
                </a:lnTo>
                <a:lnTo>
                  <a:pt x="365" y="2229"/>
                </a:lnTo>
                <a:lnTo>
                  <a:pt x="312" y="2063"/>
                </a:lnTo>
                <a:lnTo>
                  <a:pt x="262" y="1896"/>
                </a:lnTo>
                <a:lnTo>
                  <a:pt x="217" y="1727"/>
                </a:lnTo>
                <a:lnTo>
                  <a:pt x="176" y="1558"/>
                </a:lnTo>
                <a:lnTo>
                  <a:pt x="139" y="1388"/>
                </a:lnTo>
                <a:lnTo>
                  <a:pt x="107" y="1216"/>
                </a:lnTo>
                <a:lnTo>
                  <a:pt x="78" y="1044"/>
                </a:lnTo>
                <a:lnTo>
                  <a:pt x="55" y="871"/>
                </a:lnTo>
                <a:lnTo>
                  <a:pt x="35" y="698"/>
                </a:lnTo>
                <a:lnTo>
                  <a:pt x="20" y="525"/>
                </a:lnTo>
                <a:lnTo>
                  <a:pt x="9" y="351"/>
                </a:lnTo>
                <a:lnTo>
                  <a:pt x="2" y="176"/>
                </a:lnTo>
                <a:lnTo>
                  <a:pt x="0" y="2"/>
                </a:lnTo>
                <a:lnTo>
                  <a:pt x="6986" y="0"/>
                </a:lnTo>
                <a:lnTo>
                  <a:pt x="12769" y="3920"/>
                </a:lnTo>
              </a:path>
            </a:pathLst>
          </a:custGeom>
          <a:solidFill>
            <a:srgbClr val="0099ff"/>
          </a:solidFill>
          <a:ln>
            <a:solidFill>
              <a:srgbClr val="000000"/>
            </a:solidFill>
          </a:ln>
        </p:spPr>
        <p:style>
          <a:lnRef idx="0"/>
          <a:fillRef idx="0"/>
          <a:effectRef idx="0"/>
          <a:fontRef idx="minor"/>
        </p:style>
      </p:sp>
      <p:sp>
        <p:nvSpPr>
          <p:cNvPr id="101" name="CustomShape 3"/>
          <p:cNvSpPr/>
          <p:nvPr/>
        </p:nvSpPr>
        <p:spPr>
          <a:xfrm>
            <a:off x="1600200" y="1828440"/>
            <a:ext cx="5029560" cy="5029560"/>
          </a:xfrm>
          <a:custGeom>
            <a:avLst/>
            <a:gdLst/>
            <a:ahLst/>
            <a:rect l="0" t="0" r="r" b="b"/>
            <a:pathLst>
              <a:path w="6987" h="7916">
                <a:moveTo>
                  <a:pt x="5714" y="0"/>
                </a:moveTo>
                <a:lnTo>
                  <a:pt x="5813" y="145"/>
                </a:lnTo>
                <a:lnTo>
                  <a:pt x="5909" y="292"/>
                </a:lnTo>
                <a:lnTo>
                  <a:pt x="6000" y="441"/>
                </a:lnTo>
                <a:lnTo>
                  <a:pt x="6088" y="593"/>
                </a:lnTo>
                <a:lnTo>
                  <a:pt x="6172" y="747"/>
                </a:lnTo>
                <a:lnTo>
                  <a:pt x="6252" y="903"/>
                </a:lnTo>
                <a:lnTo>
                  <a:pt x="6329" y="1060"/>
                </a:lnTo>
                <a:lnTo>
                  <a:pt x="6401" y="1220"/>
                </a:lnTo>
                <a:lnTo>
                  <a:pt x="6469" y="1382"/>
                </a:lnTo>
                <a:lnTo>
                  <a:pt x="6533" y="1545"/>
                </a:lnTo>
                <a:lnTo>
                  <a:pt x="6593" y="1710"/>
                </a:lnTo>
                <a:lnTo>
                  <a:pt x="6649" y="1876"/>
                </a:lnTo>
                <a:lnTo>
                  <a:pt x="6701" y="2043"/>
                </a:lnTo>
                <a:lnTo>
                  <a:pt x="6748" y="2212"/>
                </a:lnTo>
                <a:lnTo>
                  <a:pt x="6791" y="2382"/>
                </a:lnTo>
                <a:lnTo>
                  <a:pt x="6830" y="2553"/>
                </a:lnTo>
                <a:lnTo>
                  <a:pt x="6865" y="2725"/>
                </a:lnTo>
                <a:lnTo>
                  <a:pt x="6895" y="2897"/>
                </a:lnTo>
                <a:lnTo>
                  <a:pt x="6921" y="3071"/>
                </a:lnTo>
                <a:lnTo>
                  <a:pt x="6943" y="3245"/>
                </a:lnTo>
                <a:lnTo>
                  <a:pt x="6960" y="3419"/>
                </a:lnTo>
                <a:lnTo>
                  <a:pt x="6973" y="3594"/>
                </a:lnTo>
                <a:lnTo>
                  <a:pt x="6982" y="3769"/>
                </a:lnTo>
                <a:lnTo>
                  <a:pt x="6986" y="3945"/>
                </a:lnTo>
                <a:lnTo>
                  <a:pt x="6985" y="4120"/>
                </a:lnTo>
                <a:lnTo>
                  <a:pt x="6981" y="4295"/>
                </a:lnTo>
                <a:lnTo>
                  <a:pt x="6971" y="4470"/>
                </a:lnTo>
                <a:lnTo>
                  <a:pt x="6958" y="4645"/>
                </a:lnTo>
                <a:lnTo>
                  <a:pt x="6940" y="4819"/>
                </a:lnTo>
                <a:lnTo>
                  <a:pt x="6918" y="4993"/>
                </a:lnTo>
                <a:lnTo>
                  <a:pt x="6891" y="5167"/>
                </a:lnTo>
                <a:lnTo>
                  <a:pt x="6860" y="5339"/>
                </a:lnTo>
                <a:lnTo>
                  <a:pt x="6825" y="5511"/>
                </a:lnTo>
                <a:lnTo>
                  <a:pt x="6785" y="5682"/>
                </a:lnTo>
                <a:lnTo>
                  <a:pt x="6741" y="5851"/>
                </a:lnTo>
                <a:lnTo>
                  <a:pt x="6693" y="6020"/>
                </a:lnTo>
                <a:lnTo>
                  <a:pt x="6641" y="6187"/>
                </a:lnTo>
                <a:lnTo>
                  <a:pt x="6584" y="6353"/>
                </a:lnTo>
                <a:lnTo>
                  <a:pt x="6524" y="6518"/>
                </a:lnTo>
                <a:lnTo>
                  <a:pt x="6459" y="6681"/>
                </a:lnTo>
                <a:lnTo>
                  <a:pt x="6390" y="6842"/>
                </a:lnTo>
                <a:lnTo>
                  <a:pt x="6317" y="7001"/>
                </a:lnTo>
                <a:lnTo>
                  <a:pt x="6241" y="7159"/>
                </a:lnTo>
                <a:lnTo>
                  <a:pt x="6160" y="7315"/>
                </a:lnTo>
                <a:lnTo>
                  <a:pt x="6075" y="7468"/>
                </a:lnTo>
                <a:lnTo>
                  <a:pt x="5987" y="7620"/>
                </a:lnTo>
                <a:lnTo>
                  <a:pt x="5894" y="7769"/>
                </a:lnTo>
                <a:lnTo>
                  <a:pt x="5799" y="7915"/>
                </a:lnTo>
                <a:lnTo>
                  <a:pt x="0" y="4019"/>
                </a:lnTo>
                <a:lnTo>
                  <a:pt x="5714" y="0"/>
                </a:lnTo>
              </a:path>
            </a:pathLst>
          </a:custGeom>
          <a:solidFill>
            <a:srgbClr val="e6ff00"/>
          </a:solidFill>
          <a:ln>
            <a:solidFill>
              <a:srgbClr val="000000"/>
            </a:solidFill>
          </a:ln>
        </p:spPr>
        <p:style>
          <a:lnRef idx="0"/>
          <a:fillRef idx="0"/>
          <a:effectRef idx="0"/>
          <a:fontRef idx="minor"/>
        </p:style>
      </p:sp>
      <p:sp>
        <p:nvSpPr>
          <p:cNvPr id="102" name="CustomShape 4"/>
          <p:cNvSpPr/>
          <p:nvPr/>
        </p:nvSpPr>
        <p:spPr>
          <a:xfrm>
            <a:off x="1600200" y="1828440"/>
            <a:ext cx="5029560" cy="5029560"/>
          </a:xfrm>
          <a:custGeom>
            <a:avLst/>
            <a:gdLst/>
            <a:ahLst/>
            <a:rect l="0" t="0" r="r" b="b"/>
            <a:pathLst>
              <a:path w="7904" h="6987">
                <a:moveTo>
                  <a:pt x="0" y="350"/>
                </a:moveTo>
                <a:lnTo>
                  <a:pt x="167" y="297"/>
                </a:lnTo>
                <a:lnTo>
                  <a:pt x="335" y="249"/>
                </a:lnTo>
                <a:lnTo>
                  <a:pt x="504" y="205"/>
                </a:lnTo>
                <a:lnTo>
                  <a:pt x="675" y="165"/>
                </a:lnTo>
                <a:lnTo>
                  <a:pt x="846" y="129"/>
                </a:lnTo>
                <a:lnTo>
                  <a:pt x="1018" y="98"/>
                </a:lnTo>
                <a:lnTo>
                  <a:pt x="1191" y="71"/>
                </a:lnTo>
                <a:lnTo>
                  <a:pt x="1364" y="48"/>
                </a:lnTo>
                <a:lnTo>
                  <a:pt x="1538" y="30"/>
                </a:lnTo>
                <a:lnTo>
                  <a:pt x="1713" y="16"/>
                </a:lnTo>
                <a:lnTo>
                  <a:pt x="1887" y="6"/>
                </a:lnTo>
                <a:lnTo>
                  <a:pt x="2062" y="1"/>
                </a:lnTo>
                <a:lnTo>
                  <a:pt x="2237" y="0"/>
                </a:lnTo>
                <a:lnTo>
                  <a:pt x="2412" y="4"/>
                </a:lnTo>
                <a:lnTo>
                  <a:pt x="2587" y="12"/>
                </a:lnTo>
                <a:lnTo>
                  <a:pt x="2761" y="24"/>
                </a:lnTo>
                <a:lnTo>
                  <a:pt x="2935" y="41"/>
                </a:lnTo>
                <a:lnTo>
                  <a:pt x="3109" y="61"/>
                </a:lnTo>
                <a:lnTo>
                  <a:pt x="3282" y="87"/>
                </a:lnTo>
                <a:lnTo>
                  <a:pt x="3454" y="116"/>
                </a:lnTo>
                <a:lnTo>
                  <a:pt x="3626" y="150"/>
                </a:lnTo>
                <a:lnTo>
                  <a:pt x="3797" y="189"/>
                </a:lnTo>
                <a:lnTo>
                  <a:pt x="3966" y="231"/>
                </a:lnTo>
                <a:lnTo>
                  <a:pt x="4135" y="278"/>
                </a:lnTo>
                <a:lnTo>
                  <a:pt x="4302" y="329"/>
                </a:lnTo>
                <a:lnTo>
                  <a:pt x="4468" y="384"/>
                </a:lnTo>
                <a:lnTo>
                  <a:pt x="4633" y="443"/>
                </a:lnTo>
                <a:lnTo>
                  <a:pt x="4796" y="507"/>
                </a:lnTo>
                <a:lnTo>
                  <a:pt x="4957" y="574"/>
                </a:lnTo>
                <a:lnTo>
                  <a:pt x="5117" y="645"/>
                </a:lnTo>
                <a:lnTo>
                  <a:pt x="5275" y="721"/>
                </a:lnTo>
                <a:lnTo>
                  <a:pt x="5431" y="800"/>
                </a:lnTo>
                <a:lnTo>
                  <a:pt x="5584" y="883"/>
                </a:lnTo>
                <a:lnTo>
                  <a:pt x="5736" y="970"/>
                </a:lnTo>
                <a:lnTo>
                  <a:pt x="5886" y="1061"/>
                </a:lnTo>
                <a:lnTo>
                  <a:pt x="6033" y="1156"/>
                </a:lnTo>
                <a:lnTo>
                  <a:pt x="6178" y="1254"/>
                </a:lnTo>
                <a:lnTo>
                  <a:pt x="6320" y="1356"/>
                </a:lnTo>
                <a:lnTo>
                  <a:pt x="6459" y="1461"/>
                </a:lnTo>
                <a:lnTo>
                  <a:pt x="6596" y="1570"/>
                </a:lnTo>
                <a:lnTo>
                  <a:pt x="6731" y="1682"/>
                </a:lnTo>
                <a:lnTo>
                  <a:pt x="6862" y="1798"/>
                </a:lnTo>
                <a:lnTo>
                  <a:pt x="6990" y="1916"/>
                </a:lnTo>
                <a:lnTo>
                  <a:pt x="7116" y="2038"/>
                </a:lnTo>
                <a:lnTo>
                  <a:pt x="7238" y="2163"/>
                </a:lnTo>
                <a:lnTo>
                  <a:pt x="7357" y="2291"/>
                </a:lnTo>
                <a:lnTo>
                  <a:pt x="7473" y="2422"/>
                </a:lnTo>
                <a:lnTo>
                  <a:pt x="7586" y="2556"/>
                </a:lnTo>
                <a:lnTo>
                  <a:pt x="7695" y="2693"/>
                </a:lnTo>
                <a:lnTo>
                  <a:pt x="7801" y="2832"/>
                </a:lnTo>
                <a:lnTo>
                  <a:pt x="7903" y="2974"/>
                </a:lnTo>
                <a:lnTo>
                  <a:pt x="2184" y="6986"/>
                </a:lnTo>
                <a:lnTo>
                  <a:pt x="0" y="350"/>
                </a:lnTo>
              </a:path>
            </a:pathLst>
          </a:custGeom>
          <a:solidFill>
            <a:srgbClr val="dc2300"/>
          </a:solidFill>
          <a:ln>
            <a:solidFill>
              <a:srgbClr val="000000"/>
            </a:solidFill>
          </a:ln>
        </p:spPr>
        <p:style>
          <a:lnRef idx="0"/>
          <a:fillRef idx="0"/>
          <a:effectRef idx="0"/>
          <a:fontRef idx="minor"/>
        </p:style>
      </p:sp>
      <p:sp>
        <p:nvSpPr>
          <p:cNvPr id="103" name="CustomShape 5"/>
          <p:cNvSpPr/>
          <p:nvPr/>
        </p:nvSpPr>
        <p:spPr>
          <a:xfrm>
            <a:off x="1600200" y="1828440"/>
            <a:ext cx="5029560" cy="5029560"/>
          </a:xfrm>
          <a:custGeom>
            <a:avLst/>
            <a:gdLst/>
            <a:ahLst/>
            <a:rect l="0" t="0" r="r" b="b"/>
            <a:pathLst>
              <a:path w="6987" h="6632">
                <a:moveTo>
                  <a:pt x="0" y="6625"/>
                </a:moveTo>
                <a:lnTo>
                  <a:pt x="2" y="6447"/>
                </a:lnTo>
                <a:lnTo>
                  <a:pt x="9" y="6269"/>
                </a:lnTo>
                <a:lnTo>
                  <a:pt x="21" y="6091"/>
                </a:lnTo>
                <a:lnTo>
                  <a:pt x="37" y="5913"/>
                </a:lnTo>
                <a:lnTo>
                  <a:pt x="58" y="5736"/>
                </a:lnTo>
                <a:lnTo>
                  <a:pt x="83" y="5560"/>
                </a:lnTo>
                <a:lnTo>
                  <a:pt x="112" y="5384"/>
                </a:lnTo>
                <a:lnTo>
                  <a:pt x="146" y="5209"/>
                </a:lnTo>
                <a:lnTo>
                  <a:pt x="185" y="5035"/>
                </a:lnTo>
                <a:lnTo>
                  <a:pt x="228" y="4862"/>
                </a:lnTo>
                <a:lnTo>
                  <a:pt x="275" y="4691"/>
                </a:lnTo>
                <a:lnTo>
                  <a:pt x="327" y="4520"/>
                </a:lnTo>
                <a:lnTo>
                  <a:pt x="383" y="4351"/>
                </a:lnTo>
                <a:lnTo>
                  <a:pt x="443" y="4183"/>
                </a:lnTo>
                <a:lnTo>
                  <a:pt x="507" y="4017"/>
                </a:lnTo>
                <a:lnTo>
                  <a:pt x="576" y="3853"/>
                </a:lnTo>
                <a:lnTo>
                  <a:pt x="649" y="3690"/>
                </a:lnTo>
                <a:lnTo>
                  <a:pt x="726" y="3530"/>
                </a:lnTo>
                <a:lnTo>
                  <a:pt x="807" y="3371"/>
                </a:lnTo>
                <a:lnTo>
                  <a:pt x="893" y="3214"/>
                </a:lnTo>
                <a:lnTo>
                  <a:pt x="982" y="3060"/>
                </a:lnTo>
                <a:lnTo>
                  <a:pt x="1075" y="2908"/>
                </a:lnTo>
                <a:lnTo>
                  <a:pt x="1172" y="2758"/>
                </a:lnTo>
                <a:lnTo>
                  <a:pt x="1272" y="2611"/>
                </a:lnTo>
                <a:lnTo>
                  <a:pt x="1377" y="2467"/>
                </a:lnTo>
                <a:lnTo>
                  <a:pt x="1485" y="2325"/>
                </a:lnTo>
                <a:lnTo>
                  <a:pt x="1596" y="2186"/>
                </a:lnTo>
                <a:lnTo>
                  <a:pt x="1711" y="2050"/>
                </a:lnTo>
                <a:lnTo>
                  <a:pt x="1830" y="1917"/>
                </a:lnTo>
                <a:lnTo>
                  <a:pt x="1952" y="1787"/>
                </a:lnTo>
                <a:lnTo>
                  <a:pt x="2077" y="1661"/>
                </a:lnTo>
                <a:lnTo>
                  <a:pt x="2205" y="1537"/>
                </a:lnTo>
                <a:lnTo>
                  <a:pt x="2337" y="1417"/>
                </a:lnTo>
                <a:lnTo>
                  <a:pt x="2471" y="1300"/>
                </a:lnTo>
                <a:lnTo>
                  <a:pt x="2609" y="1186"/>
                </a:lnTo>
                <a:lnTo>
                  <a:pt x="2749" y="1076"/>
                </a:lnTo>
                <a:lnTo>
                  <a:pt x="2892" y="970"/>
                </a:lnTo>
                <a:lnTo>
                  <a:pt x="3038" y="868"/>
                </a:lnTo>
                <a:lnTo>
                  <a:pt x="3186" y="769"/>
                </a:lnTo>
                <a:lnTo>
                  <a:pt x="3337" y="674"/>
                </a:lnTo>
                <a:lnTo>
                  <a:pt x="3490" y="583"/>
                </a:lnTo>
                <a:lnTo>
                  <a:pt x="3645" y="495"/>
                </a:lnTo>
                <a:lnTo>
                  <a:pt x="3803" y="412"/>
                </a:lnTo>
                <a:lnTo>
                  <a:pt x="3963" y="333"/>
                </a:lnTo>
                <a:lnTo>
                  <a:pt x="4124" y="258"/>
                </a:lnTo>
                <a:lnTo>
                  <a:pt x="4288" y="187"/>
                </a:lnTo>
                <a:lnTo>
                  <a:pt x="4453" y="120"/>
                </a:lnTo>
                <a:lnTo>
                  <a:pt x="4620" y="58"/>
                </a:lnTo>
                <a:lnTo>
                  <a:pt x="4788" y="0"/>
                </a:lnTo>
                <a:lnTo>
                  <a:pt x="6986" y="6631"/>
                </a:lnTo>
                <a:lnTo>
                  <a:pt x="0" y="6625"/>
                </a:lnTo>
              </a:path>
            </a:pathLst>
          </a:custGeom>
          <a:solidFill>
            <a:srgbClr val="ff6633"/>
          </a:solidFill>
          <a:ln>
            <a:solidFill>
              <a:srgbClr val="000000"/>
            </a:solidFill>
          </a:ln>
        </p:spPr>
        <p:style>
          <a:lnRef idx="0"/>
          <a:fillRef idx="0"/>
          <a:effectRef idx="0"/>
          <a:fontRef idx="minor"/>
        </p:style>
      </p:sp>
      <p:sp>
        <p:nvSpPr>
          <p:cNvPr id="104" name="Rectangle 6"/>
          <p:cNvSpPr/>
          <p:nvPr/>
        </p:nvSpPr>
        <p:spPr>
          <a:xfrm>
            <a:off x="7543800" y="2857320"/>
            <a:ext cx="685800" cy="685800"/>
          </a:xfrm>
          <a:prstGeom prst="rect">
            <a:avLst/>
          </a:prstGeom>
          <a:solidFill>
            <a:srgbClr val="008000"/>
          </a:solidFill>
          <a:ln>
            <a:solidFill>
              <a:srgbClr val="000000"/>
            </a:solidFill>
          </a:ln>
        </p:spPr>
      </p:sp>
      <p:sp>
        <p:nvSpPr>
          <p:cNvPr id="105" name="Rectangle 7"/>
          <p:cNvSpPr/>
          <p:nvPr/>
        </p:nvSpPr>
        <p:spPr>
          <a:xfrm>
            <a:off x="7543800" y="3543120"/>
            <a:ext cx="685800" cy="685800"/>
          </a:xfrm>
          <a:prstGeom prst="rect">
            <a:avLst/>
          </a:prstGeom>
          <a:solidFill>
            <a:srgbClr val="008000"/>
          </a:solidFill>
          <a:ln>
            <a:solidFill>
              <a:srgbClr val="000000"/>
            </a:solidFill>
          </a:ln>
        </p:spPr>
      </p:sp>
      <p:sp>
        <p:nvSpPr>
          <p:cNvPr id="106" name="Rectangle 8"/>
          <p:cNvSpPr/>
          <p:nvPr/>
        </p:nvSpPr>
        <p:spPr>
          <a:xfrm>
            <a:off x="7543800" y="4228920"/>
            <a:ext cx="685800" cy="685800"/>
          </a:xfrm>
          <a:prstGeom prst="rect">
            <a:avLst/>
          </a:prstGeom>
          <a:solidFill>
            <a:srgbClr val="008000"/>
          </a:solidFill>
          <a:ln>
            <a:solidFill>
              <a:srgbClr val="000000"/>
            </a:solidFill>
          </a:ln>
        </p:spPr>
      </p:sp>
      <p:sp>
        <p:nvSpPr>
          <p:cNvPr id="107" name="Rectangle 9"/>
          <p:cNvSpPr/>
          <p:nvPr/>
        </p:nvSpPr>
        <p:spPr>
          <a:xfrm>
            <a:off x="7543800" y="4914720"/>
            <a:ext cx="685800" cy="685800"/>
          </a:xfrm>
          <a:prstGeom prst="rect">
            <a:avLst/>
          </a:prstGeom>
          <a:solidFill>
            <a:srgbClr val="008000"/>
          </a:solidFill>
          <a:ln>
            <a:solidFill>
              <a:srgbClr val="000000"/>
            </a:solidFill>
          </a:ln>
        </p:spPr>
      </p:sp>
      <p:sp>
        <p:nvSpPr>
          <p:cNvPr id="108" name="Rectangle 10"/>
          <p:cNvSpPr/>
          <p:nvPr/>
        </p:nvSpPr>
        <p:spPr>
          <a:xfrm>
            <a:off x="7543800" y="5600520"/>
            <a:ext cx="685800" cy="685800"/>
          </a:xfrm>
          <a:prstGeom prst="rect">
            <a:avLst/>
          </a:prstGeom>
          <a:solidFill>
            <a:srgbClr val="008000"/>
          </a:solidFill>
          <a:ln>
            <a:solidFill>
              <a:srgbClr val="000000"/>
            </a:solidFill>
          </a:ln>
        </p:spPr>
      </p:sp>
      <p:sp>
        <p:nvSpPr>
          <p:cNvPr id="109" name="TextShape 11"/>
          <p:cNvSpPr txBox="1"/>
          <p:nvPr/>
        </p:nvSpPr>
        <p:spPr>
          <a:xfrm>
            <a:off x="1469880" y="1828800"/>
            <a:ext cx="104472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Voters</a:t>
            </a:r>
            <a:endParaRPr b="0" lang="en-US" sz="1800" spc="-1" strike="noStrike">
              <a:solidFill>
                <a:srgbClr val="000000"/>
              </a:solidFill>
              <a:uFill>
                <a:solidFill>
                  <a:srgbClr val="ffffff"/>
                </a:solidFill>
              </a:uFill>
              <a:latin typeface="Arial"/>
            </a:endParaRPr>
          </a:p>
        </p:txBody>
      </p:sp>
      <p:sp>
        <p:nvSpPr>
          <p:cNvPr id="110" name="TextShape 12"/>
          <p:cNvSpPr txBox="1"/>
          <p:nvPr/>
        </p:nvSpPr>
        <p:spPr>
          <a:xfrm>
            <a:off x="7431480" y="2198520"/>
            <a:ext cx="102816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Funds</a:t>
            </a:r>
            <a:endParaRPr b="0" lang="en-US" sz="1800" spc="-1" strike="noStrike">
              <a:solidFill>
                <a:srgbClr val="000000"/>
              </a:solidFill>
              <a:uFill>
                <a:solidFill>
                  <a:srgbClr val="ffffff"/>
                </a:solidFill>
              </a:uFill>
              <a:latin typeface="Arial"/>
            </a:endParaRPr>
          </a:p>
        </p:txBody>
      </p:sp>
      <p:sp>
        <p:nvSpPr>
          <p:cNvPr id="111" name="TextShape 13"/>
          <p:cNvSpPr txBox="1"/>
          <p:nvPr/>
        </p:nvSpPr>
        <p:spPr>
          <a:xfrm>
            <a:off x="3429000" y="480060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40%</a:t>
            </a:r>
            <a:endParaRPr b="0" lang="en-US" sz="1800" spc="-1" strike="noStrike">
              <a:solidFill>
                <a:srgbClr val="000000"/>
              </a:solidFill>
              <a:uFill>
                <a:solidFill>
                  <a:srgbClr val="ffffff"/>
                </a:solidFill>
              </a:uFill>
              <a:latin typeface="Arial"/>
            </a:endParaRPr>
          </a:p>
        </p:txBody>
      </p:sp>
      <p:sp>
        <p:nvSpPr>
          <p:cNvPr id="112" name="TextShape 14"/>
          <p:cNvSpPr txBox="1"/>
          <p:nvPr/>
        </p:nvSpPr>
        <p:spPr>
          <a:xfrm>
            <a:off x="2410200" y="288432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20%</a:t>
            </a:r>
            <a:endParaRPr b="0" lang="en-US" sz="1800" spc="-1" strike="noStrike">
              <a:solidFill>
                <a:srgbClr val="000000"/>
              </a:solidFill>
              <a:uFill>
                <a:solidFill>
                  <a:srgbClr val="ffffff"/>
                </a:solidFill>
              </a:uFill>
              <a:latin typeface="Arial"/>
            </a:endParaRPr>
          </a:p>
        </p:txBody>
      </p:sp>
      <p:sp>
        <p:nvSpPr>
          <p:cNvPr id="113" name="TextShape 15"/>
          <p:cNvSpPr txBox="1"/>
          <p:nvPr/>
        </p:nvSpPr>
        <p:spPr>
          <a:xfrm>
            <a:off x="4239000" y="242712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20%</a:t>
            </a:r>
            <a:endParaRPr b="0" lang="en-US" sz="1800" spc="-1" strike="noStrike">
              <a:solidFill>
                <a:srgbClr val="000000"/>
              </a:solidFill>
              <a:uFill>
                <a:solidFill>
                  <a:srgbClr val="ffffff"/>
                </a:solidFill>
              </a:uFill>
              <a:latin typeface="Arial"/>
            </a:endParaRPr>
          </a:p>
        </p:txBody>
      </p:sp>
      <p:sp>
        <p:nvSpPr>
          <p:cNvPr id="114" name="TextShape 16"/>
          <p:cNvSpPr txBox="1"/>
          <p:nvPr/>
        </p:nvSpPr>
        <p:spPr>
          <a:xfrm>
            <a:off x="5382000" y="368460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20%</a:t>
            </a:r>
            <a:endParaRPr b="0" lang="en-US" sz="1800" spc="-1" strike="noStrike">
              <a:solidFill>
                <a:srgbClr val="000000"/>
              </a:solidFill>
              <a:uFill>
                <a:solidFill>
                  <a:srgbClr val="ffffff"/>
                </a:solidFill>
              </a:uFill>
              <a:latin typeface="Arial"/>
            </a:endParaRPr>
          </a:p>
        </p:txBody>
      </p:sp>
      <p:sp>
        <p:nvSpPr>
          <p:cNvPr id="115" name="TextShape 17"/>
          <p:cNvSpPr txBox="1"/>
          <p:nvPr/>
        </p:nvSpPr>
        <p:spPr>
          <a:xfrm>
            <a:off x="2269800" y="3429000"/>
            <a:ext cx="123084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ABCDE</a:t>
            </a:r>
            <a:endParaRPr b="0" lang="en-US" sz="1800" spc="-1" strike="noStrike">
              <a:solidFill>
                <a:srgbClr val="000000"/>
              </a:solidFill>
              <a:uFill>
                <a:solidFill>
                  <a:srgbClr val="ffffff"/>
                </a:solidFill>
              </a:uFill>
              <a:latin typeface="Arial"/>
            </a:endParaRPr>
          </a:p>
        </p:txBody>
      </p:sp>
      <p:sp>
        <p:nvSpPr>
          <p:cNvPr id="116" name="TextShape 18"/>
          <p:cNvSpPr txBox="1"/>
          <p:nvPr/>
        </p:nvSpPr>
        <p:spPr>
          <a:xfrm>
            <a:off x="4000320" y="2998800"/>
            <a:ext cx="106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FGHIJ</a:t>
            </a:r>
            <a:endParaRPr b="0" lang="en-US" sz="1800" spc="-1" strike="noStrike">
              <a:solidFill>
                <a:srgbClr val="000000"/>
              </a:solidFill>
              <a:uFill>
                <a:solidFill>
                  <a:srgbClr val="ffffff"/>
                </a:solidFill>
              </a:uFill>
              <a:latin typeface="Arial"/>
            </a:endParaRPr>
          </a:p>
        </p:txBody>
      </p:sp>
      <p:sp>
        <p:nvSpPr>
          <p:cNvPr id="117" name="TextShape 19"/>
          <p:cNvSpPr txBox="1"/>
          <p:nvPr/>
        </p:nvSpPr>
        <p:spPr>
          <a:xfrm>
            <a:off x="5029200" y="4228920"/>
            <a:ext cx="126432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KLMNO</a:t>
            </a:r>
            <a:endParaRPr b="0" lang="en-US" sz="1800" spc="-1" strike="noStrike">
              <a:solidFill>
                <a:srgbClr val="000000"/>
              </a:solidFill>
              <a:uFill>
                <a:solidFill>
                  <a:srgbClr val="ffffff"/>
                </a:solidFill>
              </a:uFill>
              <a:latin typeface="Arial"/>
            </a:endParaRPr>
          </a:p>
        </p:txBody>
      </p:sp>
      <p:sp>
        <p:nvSpPr>
          <p:cNvPr id="118" name="TextShape 20"/>
          <p:cNvSpPr txBox="1"/>
          <p:nvPr/>
        </p:nvSpPr>
        <p:spPr>
          <a:xfrm>
            <a:off x="3193200" y="5371920"/>
            <a:ext cx="123084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PQRST</a:t>
            </a:r>
            <a:endParaRPr b="0" lang="en-US" sz="1800" spc="-1" strike="noStrike">
              <a:solidFill>
                <a:srgbClr val="000000"/>
              </a:solidFill>
              <a:uFill>
                <a:solidFill>
                  <a:srgbClr val="ffffff"/>
                </a:solidFill>
              </a:uFill>
              <a:latin typeface="Arial"/>
            </a:endParaRPr>
          </a:p>
        </p:txBody>
      </p:sp>
      <p:sp>
        <p:nvSpPr>
          <p:cNvPr id="119" name="TextShape 21"/>
          <p:cNvSpPr txBox="1"/>
          <p:nvPr/>
        </p:nvSpPr>
        <p:spPr>
          <a:xfrm>
            <a:off x="2057400" y="5829120"/>
            <a:ext cx="3834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P</a:t>
            </a:r>
            <a:endParaRPr b="0" lang="en-US" sz="1800" spc="-1" strike="noStrike">
              <a:solidFill>
                <a:srgbClr val="000000"/>
              </a:solidFill>
              <a:uFill>
                <a:solidFill>
                  <a:srgbClr val="ffffff"/>
                </a:solidFill>
              </a:uFill>
              <a:latin typeface="Arial"/>
            </a:endParaRPr>
          </a:p>
        </p:txBody>
      </p:sp>
      <p:sp>
        <p:nvSpPr>
          <p:cNvPr id="120" name="TextShape 22"/>
          <p:cNvSpPr txBox="1"/>
          <p:nvPr/>
        </p:nvSpPr>
        <p:spPr>
          <a:xfrm>
            <a:off x="4228920" y="6629400"/>
            <a:ext cx="41688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Q</a:t>
            </a:r>
            <a:endParaRPr b="0" lang="en-US" sz="1800" spc="-1" strike="noStrike">
              <a:solidFill>
                <a:srgbClr val="000000"/>
              </a:solidFill>
              <a:uFill>
                <a:solidFill>
                  <a:srgbClr val="ffffff"/>
                </a:solidFill>
              </a:uFill>
              <a:latin typeface="Arial"/>
            </a:endParaRPr>
          </a:p>
        </p:txBody>
      </p:sp>
      <p:sp>
        <p:nvSpPr>
          <p:cNvPr id="121" name="TextShape 23"/>
          <p:cNvSpPr txBox="1"/>
          <p:nvPr/>
        </p:nvSpPr>
        <p:spPr>
          <a:xfrm>
            <a:off x="1828800" y="2743200"/>
            <a:ext cx="40032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122" name="TextShape 24"/>
          <p:cNvSpPr txBox="1"/>
          <p:nvPr/>
        </p:nvSpPr>
        <p:spPr>
          <a:xfrm>
            <a:off x="4686120" y="1741320"/>
            <a:ext cx="36648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123" name="TextShape 25"/>
          <p:cNvSpPr txBox="1"/>
          <p:nvPr/>
        </p:nvSpPr>
        <p:spPr>
          <a:xfrm>
            <a:off x="6514920" y="4141800"/>
            <a:ext cx="383400" cy="6858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K</a:t>
            </a:r>
            <a:endParaRPr b="0" lang="en-US" sz="1800" spc="-1" strike="noStrike">
              <a:solidFill>
                <a:srgbClr val="000000"/>
              </a:solidFill>
              <a:uFill>
                <a:solidFill>
                  <a:srgbClr val="ffffff"/>
                </a:solidFill>
              </a:uFill>
              <a:latin typeface="Arial"/>
            </a:endParaRPr>
          </a:p>
        </p:txBody>
      </p:sp>
    </p:spTree>
  </p:cSld>
  <p:timing>
    <p:tnLst>
      <p:par>
        <p:cTn id="51" dur="indefinite" restart="never" nodeType="tmRoot">
          <p:childTnLst>
            <p:seq>
              <p:cTn id="52" nodeType="mainSeq">
                <p:childTnLst>
                  <p:par>
                    <p:cTn id="53" fill="freeze">
                      <p:stCondLst>
                        <p:cond delay="indefinite"/>
                      </p:stCondLst>
                      <p:childTnLst>
                        <p:par>
                          <p:cTn id="54" fill="freeze">
                            <p:stCondLst>
                              <p:cond delay="0"/>
                            </p:stCondLst>
                            <p:childTnLst>
                              <p:par>
                                <p:cTn id="55" nodeType="clickEffect" fill="hold" presetClass="path">
                                  <p:stCondLst>
                                    <p:cond delay="0"/>
                                  </p:stCondLst>
                                  <p:childTnLst/>
                                </p:cTn>
                              </p:par>
                              <p:par>
                                <p:cTn id="56" nodeType="withEffect" fill="hold" presetClass="path">
                                  <p:stCondLst>
                                    <p:cond delay="0"/>
                                  </p:stCondLst>
                                  <p:childTnLst/>
                                </p:cTn>
                              </p:par>
                              <p:par>
                                <p:cTn id="57" nodeType="withEffect" fill="hold" presetClass="path">
                                  <p:stCondLst>
                                    <p:cond delay="0"/>
                                  </p:stCondLst>
                                  <p:childTnLst/>
                                </p:cTn>
                              </p:par>
                              <p:par>
                                <p:cTn id="58" nodeType="withEffect" fill="hold" presetClass="path">
                                  <p:stCondLst>
                                    <p:cond delay="0"/>
                                  </p:stCondLst>
                                  <p:childTnLst/>
                                </p:cTn>
                              </p:par>
                              <p:par>
                                <p:cTn id="59" nodeType="withEffect" fill="hold" presetClass="path">
                                  <p:stCondLst>
                                    <p:cond delay="0"/>
                                  </p:stCondLst>
                                  <p:childTnLst/>
                                </p:cTn>
                              </p:par>
                              <p:par>
                                <p:cTn id="60" nodeType="withEffect" fill="hold" presetClass="exit" presetID="1">
                                  <p:stCondLst>
                                    <p:cond delay="0"/>
                                  </p:stCondLst>
                                  <p:childTnLst>
                                    <p:set>
                                      <p:cBhvr>
                                        <p:cTn id="61" dur="1" fill="hold">
                                          <p:stCondLst>
                                            <p:cond delay="0"/>
                                          </p:stCondLst>
                                        </p:cTn>
                                        <p:tgtEl>
                                          <p:spTgt spid="110"/>
                                        </p:tgtEl>
                                        <p:attrNameLst>
                                          <p:attrName>style.visibility</p:attrName>
                                        </p:attrNameLst>
                                      </p:cBhvr>
                                      <p:to>
                                        <p:strVal val="hidden"/>
                                      </p:to>
                                    </p:set>
                                  </p:childTnLst>
                                </p:cTn>
                              </p:par>
                            </p:childTnLst>
                          </p:cTn>
                        </p:par>
                        <p:par>
                          <p:cTn id="62" fill="freeze">
                            <p:stCondLst>
                              <p:cond delay="500"/>
                            </p:stCondLst>
                            <p:childTnLst>
                              <p:par>
                                <p:cTn id="63" nodeType="afterEffect" fill="hold" presetClass="entr" presetID="1">
                                  <p:stCondLst>
                                    <p:cond delay="0"/>
                                  </p:stCondLst>
                                  <p:childTnLst>
                                    <p:set>
                                      <p:cBhvr>
                                        <p:cTn id="64" dur="1" fill="hold">
                                          <p:stCondLst>
                                            <p:cond delay="0"/>
                                          </p:stCondLst>
                                        </p:cTn>
                                        <p:tgtEl>
                                          <p:spTgt spid="119"/>
                                        </p:tgtEl>
                                        <p:attrNameLst>
                                          <p:attrName>style.visibility</p:attrName>
                                        </p:attrNameLst>
                                      </p:cBhvr>
                                      <p:to>
                                        <p:strVal val="visible"/>
                                      </p:to>
                                    </p:set>
                                  </p:childTnLst>
                                </p:cTn>
                              </p:par>
                              <p:par>
                                <p:cTn id="65" nodeType="withEffect" fill="hold" presetClass="entr" presetID="1">
                                  <p:stCondLst>
                                    <p:cond delay="0"/>
                                  </p:stCondLst>
                                  <p:childTnLst>
                                    <p:set>
                                      <p:cBhvr>
                                        <p:cTn id="66" dur="1" fill="hold">
                                          <p:stCondLst>
                                            <p:cond delay="0"/>
                                          </p:stCondLst>
                                        </p:cTn>
                                        <p:tgtEl>
                                          <p:spTgt spid="120"/>
                                        </p:tgtEl>
                                        <p:attrNameLst>
                                          <p:attrName>style.visibility</p:attrName>
                                        </p:attrNameLst>
                                      </p:cBhvr>
                                      <p:to>
                                        <p:strVal val="visible"/>
                                      </p:to>
                                    </p:set>
                                  </p:childTnLst>
                                </p:cTn>
                              </p:par>
                              <p:par>
                                <p:cTn id="67" nodeType="withEffect" fill="hold" presetClass="entr" presetID="1">
                                  <p:stCondLst>
                                    <p:cond delay="0"/>
                                  </p:stCondLst>
                                  <p:childTnLst>
                                    <p:set>
                                      <p:cBhvr>
                                        <p:cTn id="68" dur="1" fill="hold">
                                          <p:stCondLst>
                                            <p:cond delay="0"/>
                                          </p:stCondLst>
                                        </p:cTn>
                                        <p:tgtEl>
                                          <p:spTgt spid="121"/>
                                        </p:tgtEl>
                                        <p:attrNameLst>
                                          <p:attrName>style.visibility</p:attrName>
                                        </p:attrNameLst>
                                      </p:cBhvr>
                                      <p:to>
                                        <p:strVal val="visible"/>
                                      </p:to>
                                    </p:set>
                                  </p:childTnLst>
                                </p:cTn>
                              </p:par>
                              <p:par>
                                <p:cTn id="69" nodeType="withEffect" fill="hold" presetClass="entr" presetID="1">
                                  <p:stCondLst>
                                    <p:cond delay="0"/>
                                  </p:stCondLst>
                                  <p:childTnLst>
                                    <p:set>
                                      <p:cBhvr>
                                        <p:cTn id="70" dur="1" fill="hold">
                                          <p:stCondLst>
                                            <p:cond delay="0"/>
                                          </p:stCondLst>
                                        </p:cTn>
                                        <p:tgtEl>
                                          <p:spTgt spid="122"/>
                                        </p:tgtEl>
                                        <p:attrNameLst>
                                          <p:attrName>style.visibility</p:attrName>
                                        </p:attrNameLst>
                                      </p:cBhvr>
                                      <p:to>
                                        <p:strVal val="visible"/>
                                      </p:to>
                                    </p:set>
                                  </p:childTnLst>
                                </p:cTn>
                              </p:par>
                              <p:par>
                                <p:cTn id="71" nodeType="withEffect" fill="hold" presetClass="entr" presetID="1">
                                  <p:stCondLst>
                                    <p:cond delay="0"/>
                                  </p:stCondLst>
                                  <p:childTnLst>
                                    <p:set>
                                      <p:cBhvr>
                                        <p:cTn id="72" dur="1" fill="hold">
                                          <p:stCondLst>
                                            <p:cond delay="0"/>
                                          </p:stCondLst>
                                        </p:cTn>
                                        <p:tgtEl>
                                          <p:spTgt spid="123"/>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Problems of Plurality Rule</a:t>
            </a:r>
            <a:endParaRPr b="0" lang="en-US" sz="4400" spc="-1" strike="noStrike">
              <a:solidFill>
                <a:srgbClr val="000000"/>
              </a:solidFill>
              <a:uFill>
                <a:solidFill>
                  <a:srgbClr val="ffffff"/>
                </a:solidFill>
              </a:uFill>
              <a:latin typeface="Arial"/>
            </a:endParaRPr>
          </a:p>
        </p:txBody>
      </p:sp>
      <p:sp>
        <p:nvSpPr>
          <p:cNvPr id="125" name="TextShape 2"/>
          <p:cNvSpPr txBox="1"/>
          <p:nvPr/>
        </p:nvSpPr>
        <p:spPr>
          <a:xfrm>
            <a:off x="504000" y="1769040"/>
            <a:ext cx="9071640" cy="4989240"/>
          </a:xfrm>
          <a:prstGeom prst="rect">
            <a:avLst/>
          </a:prstGeom>
          <a:noFill/>
          <a:ln>
            <a:noFill/>
          </a:ln>
        </p:spPr>
        <p:txBody>
          <a:bodyPr lIns="0" rIns="0" tIns="0" bIns="0"/>
          <a:p>
            <a:pPr marL="432000" indent="-324000">
              <a:lnSpc>
                <a:spcPts val="102"/>
              </a:lnSpc>
              <a:buClr>
                <a:srgbClr val="000000"/>
              </a:buClr>
              <a:buSzPct val="45000"/>
              <a:buFont typeface="Wingdings" charset="2"/>
              <a:buChar char=""/>
            </a:pPr>
            <a:r>
              <a:rPr b="1" lang="en-US" sz="3200" spc="-1" strike="noStrike">
                <a:solidFill>
                  <a:srgbClr val="000000"/>
                </a:solidFill>
                <a:uFill>
                  <a:solidFill>
                    <a:srgbClr val="ffffff"/>
                  </a:solidFill>
                </a:uFill>
                <a:latin typeface="Arial"/>
              </a:rPr>
              <a:t>Better: </a:t>
            </a:r>
            <a:r>
              <a:rPr b="0" lang="en-US" sz="3200" spc="-1" strike="noStrike">
                <a:solidFill>
                  <a:srgbClr val="000000"/>
                </a:solidFill>
                <a:uFill>
                  <a:solidFill>
                    <a:srgbClr val="ffffff"/>
                  </a:solidFill>
                </a:uFill>
                <a:latin typeface="Arial"/>
              </a:rPr>
              <a:t>a proportional voting rule to let each large-enough group control their fair share of money</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Cost-Aware Voting</a:t>
            </a:r>
            <a:endParaRPr b="0" lang="en-US" sz="4400" spc="-1" strike="noStrike">
              <a:solidFill>
                <a:srgbClr val="000000"/>
              </a:solidFill>
              <a:uFill>
                <a:solidFill>
                  <a:srgbClr val="ffffff"/>
                </a:solidFill>
              </a:uFill>
              <a:latin typeface="Arial"/>
            </a:endParaRPr>
          </a:p>
        </p:txBody>
      </p:sp>
      <p:sp>
        <p:nvSpPr>
          <p:cNvPr id="127" name="TextShape 2"/>
          <p:cNvSpPr txBox="1"/>
          <p:nvPr/>
        </p:nvSpPr>
        <p:spPr>
          <a:xfrm>
            <a:off x="504000" y="1769040"/>
            <a:ext cx="9071640" cy="4989240"/>
          </a:xfrm>
          <a:prstGeom prst="rect">
            <a:avLst/>
          </a:prstGeom>
          <a:noFill/>
          <a:ln>
            <a:noFill/>
          </a:ln>
        </p:spPr>
        <p:txBody>
          <a:bodyPr lIns="0" rIns="0" tIns="0" bIns="0"/>
          <a:p>
            <a:pPr marL="432000" indent="-324000">
              <a:lnSpc>
                <a:spcPts val="51"/>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The old voting method doesn’t account for even wide variations among the </a:t>
            </a:r>
            <a:r>
              <a:rPr b="0" i="1" lang="en-US" sz="3200" spc="-1" strike="noStrike">
                <a:solidFill>
                  <a:srgbClr val="000000"/>
                </a:solidFill>
                <a:uFill>
                  <a:solidFill>
                    <a:srgbClr val="ffffff"/>
                  </a:solidFill>
                </a:uFill>
                <a:latin typeface="Arial"/>
              </a:rPr>
              <a:t>costs </a:t>
            </a:r>
            <a:r>
              <a:rPr b="0" lang="en-US" sz="3200" spc="-1" strike="noStrike">
                <a:solidFill>
                  <a:srgbClr val="000000"/>
                </a:solidFill>
                <a:uFill>
                  <a:solidFill>
                    <a:srgbClr val="ffffff"/>
                  </a:solidFill>
                </a:uFill>
                <a:latin typeface="Arial"/>
              </a:rPr>
              <a:t>of projects</a:t>
            </a:r>
            <a:endParaRPr b="0" lang="en-US" sz="3200" spc="-1" strike="noStrike">
              <a:solidFill>
                <a:srgbClr val="000000"/>
              </a:solidFill>
              <a:uFill>
                <a:solidFill>
                  <a:srgbClr val="ffffff"/>
                </a:solidFill>
              </a:uFill>
              <a:latin typeface="Arial"/>
            </a:endParaRPr>
          </a:p>
          <a:p>
            <a:pPr marL="432000" indent="-324000">
              <a:lnSpc>
                <a:spcPts val="51"/>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In Chicago's pioneering 2010 PB vote, projects ranged from $2,600 to $230,000... almost the difference between pennies and dollars</a:t>
            </a:r>
            <a:endParaRPr b="0" lang="en-US" sz="3200" spc="-1" strike="noStrike">
              <a:solidFill>
                <a:srgbClr val="000000"/>
              </a:solidFill>
              <a:uFill>
                <a:solidFill>
                  <a:srgbClr val="ffffff"/>
                </a:solidFill>
              </a:uFill>
              <a:latin typeface="Arial"/>
            </a:endParaRPr>
          </a:p>
          <a:p>
            <a:pPr marL="432000" indent="-324000">
              <a:lnSpc>
                <a:spcPts val="51"/>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But the cheap project needed to win just as many votes as the costly project</a:t>
            </a:r>
            <a:endParaRPr b="0" lang="en-US" sz="3200" spc="-1" strike="noStrike">
              <a:solidFill>
                <a:srgbClr val="000000"/>
              </a:solidFill>
              <a:uFill>
                <a:solidFill>
                  <a:srgbClr val="ffffff"/>
                </a:solidFill>
              </a:uFill>
              <a:latin typeface="Arial"/>
            </a:endParaRPr>
          </a:p>
          <a:p>
            <a:pPr marL="432000" indent="-324000">
              <a:lnSpc>
                <a:spcPts val="51"/>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And a vote for the cheap project “used up” as much of a voter’s power as the costly project</a:t>
            </a:r>
            <a:endParaRPr b="0" lang="en-US" sz="3200" spc="-1" strike="noStrike">
              <a:solidFill>
                <a:srgbClr val="000000"/>
              </a:solidFill>
              <a:uFill>
                <a:solidFill>
                  <a:srgbClr val="ffffff"/>
                </a:solidFill>
              </a:uFill>
              <a:latin typeface="Arial"/>
            </a:endParaRPr>
          </a:p>
        </p:txBody>
      </p:sp>
    </p:spTree>
  </p:cSld>
  <p:timing>
    <p:tnLst>
      <p:par>
        <p:cTn id="73" dur="indefinite" restart="never" nodeType="tmRoot">
          <p:childTnLst>
            <p:seq>
              <p:cTn id="74" nodeType="mainSeq">
                <p:childTnLst>
                  <p:par>
                    <p:cTn id="75" fill="freeze">
                      <p:stCondLst>
                        <p:cond delay="0"/>
                      </p:stCondLst>
                      <p:childTnLst>
                        <p:par>
                          <p:cTn id="76" fill="freeze">
                            <p:stCondLst>
                              <p:cond delay="0"/>
                            </p:stCondLst>
                            <p:childTnLst>
                              <p:par>
                                <p:cTn id="77" nodeType="withEffect" fill="hold" presetClass="entr" presetID="1">
                                  <p:stCondLst>
                                    <p:cond delay="0"/>
                                  </p:stCondLst>
                                  <p:childTnLst>
                                    <p:set>
                                      <p:cBhvr>
                                        <p:cTn id="78" dur="1" fill="hold">
                                          <p:stCondLst>
                                            <p:cond delay="0"/>
                                          </p:stCondLst>
                                        </p:cTn>
                                        <p:tgtEl>
                                          <p:spTgt spid="127">
                                            <p:txEl>
                                              <p:pRg st="0" end="91"/>
                                            </p:txEl>
                                          </p:spTgt>
                                        </p:tgtEl>
                                        <p:attrNameLst>
                                          <p:attrName>style.visibility</p:attrName>
                                        </p:attrNameLst>
                                      </p:cBhvr>
                                      <p:to>
                                        <p:strVal val="visible"/>
                                      </p:to>
                                    </p:set>
                                  </p:childTnLst>
                                </p:cTn>
                              </p:par>
                            </p:childTnLst>
                          </p:cTn>
                        </p:par>
                      </p:childTnLst>
                    </p:cTn>
                  </p:par>
                  <p:par>
                    <p:cTn id="79" fill="freeze">
                      <p:stCondLst>
                        <p:cond delay="indefinite"/>
                      </p:stCondLst>
                      <p:childTnLst>
                        <p:par>
                          <p:cTn id="80" fill="freeze">
                            <p:stCondLst>
                              <p:cond delay="0"/>
                            </p:stCondLst>
                            <p:childTnLst>
                              <p:par>
                                <p:cTn id="81" nodeType="clickEffect" fill="hold" presetClass="entr" presetID="1">
                                  <p:stCondLst>
                                    <p:cond delay="0"/>
                                  </p:stCondLst>
                                  <p:childTnLst>
                                    <p:set>
                                      <p:cBhvr>
                                        <p:cTn id="82" dur="1" fill="hold">
                                          <p:stCondLst>
                                            <p:cond delay="0"/>
                                          </p:stCondLst>
                                        </p:cTn>
                                        <p:tgtEl>
                                          <p:spTgt spid="127">
                                            <p:txEl>
                                              <p:pRg st="91" end="222"/>
                                            </p:txEl>
                                          </p:spTgt>
                                        </p:tgtEl>
                                        <p:attrNameLst>
                                          <p:attrName>style.visibility</p:attrName>
                                        </p:attrNameLst>
                                      </p:cBhvr>
                                      <p:to>
                                        <p:strVal val="visible"/>
                                      </p:to>
                                    </p:set>
                                  </p:childTnLst>
                                </p:cTn>
                              </p:par>
                              <p:par>
                                <p:cTn id="83" nodeType="withEffect" fill="hold" presetClass="entr" presetID="1">
                                  <p:stCondLst>
                                    <p:cond delay="0"/>
                                  </p:stCondLst>
                                  <p:childTnLst>
                                    <p:set>
                                      <p:cBhvr>
                                        <p:cTn id="84" dur="1" fill="hold">
                                          <p:stCondLst>
                                            <p:cond delay="0"/>
                                          </p:stCondLst>
                                        </p:cTn>
                                        <p:tgtEl>
                                          <p:spTgt spid="127">
                                            <p:txEl>
                                              <p:pRg st="222" end="299"/>
                                            </p:txEl>
                                          </p:spTgt>
                                        </p:tgtEl>
                                        <p:attrNameLst>
                                          <p:attrName>style.visibility</p:attrName>
                                        </p:attrNameLst>
                                      </p:cBhvr>
                                      <p:to>
                                        <p:strVal val="visible"/>
                                      </p:to>
                                    </p:set>
                                  </p:childTnLst>
                                </p:cTn>
                              </p:par>
                              <p:par>
                                <p:cTn id="85" nodeType="withEffect" fill="hold" presetClass="entr" presetID="1">
                                  <p:stCondLst>
                                    <p:cond delay="0"/>
                                  </p:stCondLst>
                                  <p:childTnLst>
                                    <p:set>
                                      <p:cBhvr>
                                        <p:cTn id="86" dur="1" fill="hold">
                                          <p:stCondLst>
                                            <p:cond delay="0"/>
                                          </p:stCondLst>
                                        </p:cTn>
                                        <p:tgtEl>
                                          <p:spTgt spid="127">
                                            <p:txEl>
                                              <p:pRg st="299" end="391"/>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Cost-Aware Voting</a:t>
            </a:r>
            <a:endParaRPr b="0" lang="en-US" sz="4400" spc="-1" strike="noStrike">
              <a:solidFill>
                <a:srgbClr val="000000"/>
              </a:solidFill>
              <a:uFill>
                <a:solidFill>
                  <a:srgbClr val="ffffff"/>
                </a:solidFill>
              </a:uFill>
              <a:latin typeface="Arial"/>
            </a:endParaRPr>
          </a:p>
        </p:txBody>
      </p:sp>
      <p:sp>
        <p:nvSpPr>
          <p:cNvPr id="129" name="TextShape 2"/>
          <p:cNvSpPr txBox="1"/>
          <p:nvPr/>
        </p:nvSpPr>
        <p:spPr>
          <a:xfrm>
            <a:off x="504000" y="1769040"/>
            <a:ext cx="9071640" cy="4989240"/>
          </a:xfrm>
          <a:prstGeom prst="rect">
            <a:avLst/>
          </a:prstGeom>
          <a:noFill/>
          <a:ln>
            <a:noFill/>
          </a:ln>
        </p:spPr>
        <p:txBody>
          <a:bodyPr lIns="0" rIns="0" tIns="0" bIns="0"/>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The most cost-effective projects maximize </a:t>
            </a:r>
            <a:r>
              <a:rPr b="0" lang="en-US" sz="3200" spc="-1" strike="noStrike">
                <a:solidFill>
                  <a:srgbClr val="000000"/>
                </a:solidFill>
                <a:uFill>
                  <a:solidFill>
                    <a:srgbClr val="ffffff"/>
                  </a:solidFill>
                </a:uFill>
                <a:latin typeface="Arial"/>
              </a:rPr>
              <a:t>
</a:t>
            </a:r>
            <a:r>
              <a:rPr b="0" i="1" lang="en-US" sz="3200" spc="-1" strike="noStrike">
                <a:solidFill>
                  <a:srgbClr val="000000"/>
                </a:solidFill>
                <a:uFill>
                  <a:solidFill>
                    <a:srgbClr val="ffffff"/>
                  </a:solidFill>
                </a:uFill>
                <a:latin typeface="Arial"/>
              </a:rPr>
              <a:t>voter satisfaction per dollar spent</a:t>
            </a:r>
            <a:endParaRPr b="0" lang="en-US" sz="3200" spc="-1" strike="noStrike">
              <a:solidFill>
                <a:srgbClr val="000000"/>
              </a:solidFill>
              <a:uFill>
                <a:solidFill>
                  <a:srgbClr val="ffffff"/>
                </a:solidFill>
              </a:uFill>
              <a:latin typeface="Arial"/>
            </a:endParaRPr>
          </a:p>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So consider not only how </a:t>
            </a:r>
            <a:r>
              <a:rPr b="0" lang="en-US" sz="3200" spc="-1" strike="noStrike">
                <a:solidFill>
                  <a:srgbClr val="000000"/>
                </a:solidFill>
                <a:uFill>
                  <a:solidFill>
                    <a:srgbClr val="ffffff"/>
                  </a:solidFill>
                </a:uFill>
                <a:latin typeface="Arial"/>
              </a:rPr>
              <a:t>many</a:t>
            </a:r>
            <a:r>
              <a:rPr b="0" i="1" lang="en-US" sz="3200" spc="-1" strike="noStrike">
                <a:solidFill>
                  <a:srgbClr val="000000"/>
                </a:solidFill>
                <a:uFill>
                  <a:solidFill>
                    <a:srgbClr val="ffffff"/>
                  </a:solidFill>
                </a:uFill>
                <a:latin typeface="Arial"/>
              </a:rPr>
              <a:t> </a:t>
            </a:r>
            <a:r>
              <a:rPr b="0" lang="en-US" sz="3200" spc="-1" strike="noStrike">
                <a:solidFill>
                  <a:srgbClr val="000000"/>
                </a:solidFill>
                <a:uFill>
                  <a:solidFill>
                    <a:srgbClr val="ffffff"/>
                  </a:solidFill>
                </a:uFill>
                <a:latin typeface="Arial"/>
              </a:rPr>
              <a:t>voters support a project, but also its </a:t>
            </a:r>
            <a:r>
              <a:rPr b="0" i="1" lang="en-US" sz="3200" spc="-1" strike="noStrike">
                <a:solidFill>
                  <a:srgbClr val="000000"/>
                </a:solidFill>
                <a:uFill>
                  <a:solidFill>
                    <a:srgbClr val="ffffff"/>
                  </a:solidFill>
                </a:uFill>
                <a:latin typeface="Arial"/>
              </a:rPr>
              <a:t>cost</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u="sng">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In the Chicago example, take a look at how many dollars would be spent funding a project for every vote supporting it, the </a:t>
            </a:r>
            <a:r>
              <a:rPr b="0" i="1" lang="en-US" sz="3200" spc="-1" strike="noStrike">
                <a:solidFill>
                  <a:srgbClr val="000000"/>
                </a:solidFill>
                <a:uFill>
                  <a:solidFill>
                    <a:srgbClr val="ffffff"/>
                  </a:solidFill>
                </a:uFill>
                <a:latin typeface="Arial"/>
              </a:rPr>
              <a:t>dollars per vote</a:t>
            </a:r>
            <a:endParaRPr b="0" lang="en-US" sz="3200" spc="-1" strike="noStrike">
              <a:solidFill>
                <a:srgbClr val="000000"/>
              </a:solidFill>
              <a:uFill>
                <a:solidFill>
                  <a:srgbClr val="ffffff"/>
                </a:solidFill>
              </a:uFill>
              <a:latin typeface="Arial"/>
            </a:endParaRPr>
          </a:p>
        </p:txBody>
      </p:sp>
    </p:spTree>
  </p:cSld>
  <p:timing>
    <p:tnLst>
      <p:par>
        <p:cTn id="87" dur="indefinite" restart="never" nodeType="tmRoot">
          <p:childTnLst>
            <p:seq>
              <p:cTn id="88"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385560" y="22860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Intersection Safety @ Clark &amp; Farwell:            $2,600,  334 votes,      $8/vote</a:t>
            </a:r>
            <a:endParaRPr b="0" lang="en-US" sz="3200" spc="-1" strike="noStrike">
              <a:solidFill>
                <a:srgbClr val="000000"/>
              </a:solidFill>
              <a:uFill>
                <a:solidFill>
                  <a:srgbClr val="ffffff"/>
                </a:solidFill>
              </a:uFill>
              <a:latin typeface="Arial"/>
            </a:endParaRPr>
          </a:p>
        </p:txBody>
      </p:sp>
      <p:sp>
        <p:nvSpPr>
          <p:cNvPr id="131" name="TextShape 2"/>
          <p:cNvSpPr txBox="1"/>
          <p:nvPr/>
        </p:nvSpPr>
        <p:spPr>
          <a:xfrm>
            <a:off x="313200" y="4572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Traffic/Pedestrian Signal @ Clark &amp; Chase: $230,000,  494 votes,  $466/vote</a:t>
            </a:r>
            <a:endParaRPr b="0" lang="en-US" sz="3200" spc="-1" strike="noStrike">
              <a:solidFill>
                <a:srgbClr val="000000"/>
              </a:solidFill>
              <a:uFill>
                <a:solidFill>
                  <a:srgbClr val="ffffff"/>
                </a:solidFill>
              </a:uFill>
              <a:latin typeface="Arial"/>
            </a:endParaRPr>
          </a:p>
        </p:txBody>
      </p:sp>
      <p:sp>
        <p:nvSpPr>
          <p:cNvPr id="132" name="Rectangle 3"/>
          <p:cNvSpPr/>
          <p:nvPr/>
        </p:nvSpPr>
        <p:spPr>
          <a:xfrm>
            <a:off x="685800" y="914400"/>
            <a:ext cx="377280" cy="457200"/>
          </a:xfrm>
          <a:prstGeom prst="rect">
            <a:avLst/>
          </a:prstGeom>
          <a:solidFill>
            <a:srgbClr val="008000"/>
          </a:solidFill>
          <a:ln>
            <a:solidFill>
              <a:srgbClr val="000000"/>
            </a:solidFill>
          </a:ln>
        </p:spPr>
      </p:sp>
      <p:sp>
        <p:nvSpPr>
          <p:cNvPr id="133" name="Rectangle 4"/>
          <p:cNvSpPr/>
          <p:nvPr/>
        </p:nvSpPr>
        <p:spPr>
          <a:xfrm>
            <a:off x="1063080" y="914400"/>
            <a:ext cx="376920" cy="457200"/>
          </a:xfrm>
          <a:prstGeom prst="rect">
            <a:avLst/>
          </a:prstGeom>
          <a:solidFill>
            <a:srgbClr val="008000"/>
          </a:solidFill>
          <a:ln>
            <a:solidFill>
              <a:srgbClr val="000000"/>
            </a:solidFill>
          </a:ln>
        </p:spPr>
      </p:sp>
      <p:sp>
        <p:nvSpPr>
          <p:cNvPr id="134" name="Rectangle 5"/>
          <p:cNvSpPr/>
          <p:nvPr/>
        </p:nvSpPr>
        <p:spPr>
          <a:xfrm>
            <a:off x="1440000" y="914400"/>
            <a:ext cx="377640" cy="457200"/>
          </a:xfrm>
          <a:prstGeom prst="rect">
            <a:avLst/>
          </a:prstGeom>
          <a:solidFill>
            <a:srgbClr val="008000"/>
          </a:solidFill>
          <a:ln>
            <a:solidFill>
              <a:srgbClr val="000000"/>
            </a:solidFill>
          </a:ln>
        </p:spPr>
      </p:sp>
      <p:sp>
        <p:nvSpPr>
          <p:cNvPr id="135" name="Rectangle 6"/>
          <p:cNvSpPr/>
          <p:nvPr/>
        </p:nvSpPr>
        <p:spPr>
          <a:xfrm>
            <a:off x="1817640" y="914400"/>
            <a:ext cx="376920" cy="457200"/>
          </a:xfrm>
          <a:prstGeom prst="rect">
            <a:avLst/>
          </a:prstGeom>
          <a:solidFill>
            <a:srgbClr val="008000"/>
          </a:solidFill>
          <a:ln>
            <a:solidFill>
              <a:srgbClr val="000000"/>
            </a:solidFill>
          </a:ln>
        </p:spPr>
      </p:sp>
      <p:sp>
        <p:nvSpPr>
          <p:cNvPr id="136" name="Rectangle 7"/>
          <p:cNvSpPr/>
          <p:nvPr/>
        </p:nvSpPr>
        <p:spPr>
          <a:xfrm>
            <a:off x="2194560" y="914400"/>
            <a:ext cx="377280" cy="457200"/>
          </a:xfrm>
          <a:prstGeom prst="rect">
            <a:avLst/>
          </a:prstGeom>
          <a:solidFill>
            <a:srgbClr val="008000"/>
          </a:solidFill>
          <a:ln>
            <a:solidFill>
              <a:srgbClr val="000000"/>
            </a:solidFill>
          </a:ln>
        </p:spPr>
      </p:sp>
      <p:sp>
        <p:nvSpPr>
          <p:cNvPr id="137" name="Rectangle 8"/>
          <p:cNvSpPr/>
          <p:nvPr/>
        </p:nvSpPr>
        <p:spPr>
          <a:xfrm>
            <a:off x="2571840" y="914400"/>
            <a:ext cx="376920" cy="457200"/>
          </a:xfrm>
          <a:prstGeom prst="rect">
            <a:avLst/>
          </a:prstGeom>
          <a:solidFill>
            <a:srgbClr val="008000"/>
          </a:solidFill>
          <a:ln>
            <a:solidFill>
              <a:srgbClr val="000000"/>
            </a:solidFill>
          </a:ln>
        </p:spPr>
      </p:sp>
      <p:sp>
        <p:nvSpPr>
          <p:cNvPr id="138" name="Rectangle 9"/>
          <p:cNvSpPr/>
          <p:nvPr/>
        </p:nvSpPr>
        <p:spPr>
          <a:xfrm>
            <a:off x="2948760" y="914400"/>
            <a:ext cx="377280" cy="457200"/>
          </a:xfrm>
          <a:prstGeom prst="rect">
            <a:avLst/>
          </a:prstGeom>
          <a:solidFill>
            <a:srgbClr val="008000"/>
          </a:solidFill>
          <a:ln>
            <a:solidFill>
              <a:srgbClr val="000000"/>
            </a:solidFill>
          </a:ln>
        </p:spPr>
      </p:sp>
      <p:sp>
        <p:nvSpPr>
          <p:cNvPr id="139" name="Rectangle 10"/>
          <p:cNvSpPr/>
          <p:nvPr/>
        </p:nvSpPr>
        <p:spPr>
          <a:xfrm>
            <a:off x="3326040" y="914400"/>
            <a:ext cx="377280" cy="457200"/>
          </a:xfrm>
          <a:prstGeom prst="rect">
            <a:avLst/>
          </a:prstGeom>
          <a:solidFill>
            <a:srgbClr val="008000"/>
          </a:solidFill>
          <a:ln>
            <a:solidFill>
              <a:srgbClr val="000000"/>
            </a:solidFill>
          </a:ln>
        </p:spPr>
      </p:sp>
      <p:sp>
        <p:nvSpPr>
          <p:cNvPr id="140" name="Rectangle 11"/>
          <p:cNvSpPr/>
          <p:nvPr/>
        </p:nvSpPr>
        <p:spPr>
          <a:xfrm>
            <a:off x="3703320" y="914400"/>
            <a:ext cx="377280" cy="457200"/>
          </a:xfrm>
          <a:prstGeom prst="rect">
            <a:avLst/>
          </a:prstGeom>
          <a:solidFill>
            <a:srgbClr val="008000"/>
          </a:solidFill>
          <a:ln>
            <a:solidFill>
              <a:srgbClr val="000000"/>
            </a:solidFill>
          </a:ln>
        </p:spPr>
      </p:sp>
      <p:sp>
        <p:nvSpPr>
          <p:cNvPr id="141" name="Rectangle 12"/>
          <p:cNvSpPr/>
          <p:nvPr/>
        </p:nvSpPr>
        <p:spPr>
          <a:xfrm>
            <a:off x="4080600" y="914400"/>
            <a:ext cx="376920" cy="457200"/>
          </a:xfrm>
          <a:prstGeom prst="rect">
            <a:avLst/>
          </a:prstGeom>
          <a:solidFill>
            <a:srgbClr val="008000"/>
          </a:solidFill>
          <a:ln>
            <a:solidFill>
              <a:srgbClr val="000000"/>
            </a:solidFill>
          </a:ln>
        </p:spPr>
      </p:sp>
      <p:sp>
        <p:nvSpPr>
          <p:cNvPr id="142" name="Rectangle 13"/>
          <p:cNvSpPr/>
          <p:nvPr/>
        </p:nvSpPr>
        <p:spPr>
          <a:xfrm>
            <a:off x="4457520" y="914400"/>
            <a:ext cx="377280" cy="457200"/>
          </a:xfrm>
          <a:prstGeom prst="rect">
            <a:avLst/>
          </a:prstGeom>
          <a:solidFill>
            <a:srgbClr val="008000"/>
          </a:solidFill>
          <a:ln>
            <a:solidFill>
              <a:srgbClr val="000000"/>
            </a:solidFill>
          </a:ln>
        </p:spPr>
      </p:sp>
      <p:sp>
        <p:nvSpPr>
          <p:cNvPr id="143" name="Rectangle 14"/>
          <p:cNvSpPr/>
          <p:nvPr/>
        </p:nvSpPr>
        <p:spPr>
          <a:xfrm>
            <a:off x="4834800" y="914400"/>
            <a:ext cx="376920" cy="457200"/>
          </a:xfrm>
          <a:prstGeom prst="rect">
            <a:avLst/>
          </a:prstGeom>
          <a:solidFill>
            <a:srgbClr val="008000"/>
          </a:solidFill>
          <a:ln>
            <a:solidFill>
              <a:srgbClr val="000000"/>
            </a:solidFill>
          </a:ln>
        </p:spPr>
      </p:sp>
      <p:sp>
        <p:nvSpPr>
          <p:cNvPr id="144" name="Rectangle 15"/>
          <p:cNvSpPr/>
          <p:nvPr/>
        </p:nvSpPr>
        <p:spPr>
          <a:xfrm>
            <a:off x="5211720" y="914400"/>
            <a:ext cx="377640" cy="457200"/>
          </a:xfrm>
          <a:prstGeom prst="rect">
            <a:avLst/>
          </a:prstGeom>
          <a:solidFill>
            <a:srgbClr val="008000"/>
          </a:solidFill>
          <a:ln>
            <a:solidFill>
              <a:srgbClr val="000000"/>
            </a:solidFill>
          </a:ln>
        </p:spPr>
      </p:sp>
      <p:sp>
        <p:nvSpPr>
          <p:cNvPr id="145" name="Rectangle 16"/>
          <p:cNvSpPr/>
          <p:nvPr/>
        </p:nvSpPr>
        <p:spPr>
          <a:xfrm>
            <a:off x="5589360" y="914400"/>
            <a:ext cx="377280" cy="457200"/>
          </a:xfrm>
          <a:prstGeom prst="rect">
            <a:avLst/>
          </a:prstGeom>
          <a:solidFill>
            <a:srgbClr val="008000"/>
          </a:solidFill>
          <a:ln>
            <a:solidFill>
              <a:srgbClr val="000000"/>
            </a:solidFill>
          </a:ln>
        </p:spPr>
      </p:sp>
      <p:sp>
        <p:nvSpPr>
          <p:cNvPr id="146" name="Rectangle 17"/>
          <p:cNvSpPr/>
          <p:nvPr/>
        </p:nvSpPr>
        <p:spPr>
          <a:xfrm>
            <a:off x="5966640" y="914400"/>
            <a:ext cx="376920" cy="457200"/>
          </a:xfrm>
          <a:prstGeom prst="rect">
            <a:avLst/>
          </a:prstGeom>
          <a:solidFill>
            <a:srgbClr val="008000"/>
          </a:solidFill>
          <a:ln>
            <a:solidFill>
              <a:srgbClr val="000000"/>
            </a:solidFill>
          </a:ln>
        </p:spPr>
      </p:sp>
      <p:sp>
        <p:nvSpPr>
          <p:cNvPr id="147" name="Rectangle 18"/>
          <p:cNvSpPr/>
          <p:nvPr/>
        </p:nvSpPr>
        <p:spPr>
          <a:xfrm>
            <a:off x="6343560" y="914400"/>
            <a:ext cx="377280" cy="457200"/>
          </a:xfrm>
          <a:prstGeom prst="rect">
            <a:avLst/>
          </a:prstGeom>
          <a:solidFill>
            <a:srgbClr val="008000"/>
          </a:solidFill>
          <a:ln>
            <a:solidFill>
              <a:srgbClr val="000000"/>
            </a:solidFill>
          </a:ln>
        </p:spPr>
      </p:sp>
      <p:sp>
        <p:nvSpPr>
          <p:cNvPr id="148" name="Rectangle 19"/>
          <p:cNvSpPr/>
          <p:nvPr/>
        </p:nvSpPr>
        <p:spPr>
          <a:xfrm>
            <a:off x="6720840" y="914400"/>
            <a:ext cx="376920" cy="457200"/>
          </a:xfrm>
          <a:prstGeom prst="rect">
            <a:avLst/>
          </a:prstGeom>
          <a:solidFill>
            <a:srgbClr val="008000"/>
          </a:solidFill>
          <a:ln>
            <a:solidFill>
              <a:srgbClr val="000000"/>
            </a:solidFill>
          </a:ln>
        </p:spPr>
      </p:sp>
      <p:sp>
        <p:nvSpPr>
          <p:cNvPr id="149" name="Rectangle 20"/>
          <p:cNvSpPr/>
          <p:nvPr/>
        </p:nvSpPr>
        <p:spPr>
          <a:xfrm>
            <a:off x="7097760" y="914400"/>
            <a:ext cx="377640" cy="457200"/>
          </a:xfrm>
          <a:prstGeom prst="rect">
            <a:avLst/>
          </a:prstGeom>
          <a:solidFill>
            <a:srgbClr val="008000"/>
          </a:solidFill>
          <a:ln>
            <a:solidFill>
              <a:srgbClr val="000000"/>
            </a:solidFill>
          </a:ln>
        </p:spPr>
      </p:sp>
      <p:sp>
        <p:nvSpPr>
          <p:cNvPr id="150" name="Rectangle 21"/>
          <p:cNvSpPr/>
          <p:nvPr/>
        </p:nvSpPr>
        <p:spPr>
          <a:xfrm>
            <a:off x="7475400" y="914400"/>
            <a:ext cx="376920" cy="457200"/>
          </a:xfrm>
          <a:prstGeom prst="rect">
            <a:avLst/>
          </a:prstGeom>
          <a:solidFill>
            <a:srgbClr val="008000"/>
          </a:solidFill>
          <a:ln>
            <a:solidFill>
              <a:srgbClr val="000000"/>
            </a:solidFill>
          </a:ln>
        </p:spPr>
      </p:sp>
      <p:sp>
        <p:nvSpPr>
          <p:cNvPr id="151" name="Rectangle 22"/>
          <p:cNvSpPr/>
          <p:nvPr/>
        </p:nvSpPr>
        <p:spPr>
          <a:xfrm>
            <a:off x="7852320" y="914400"/>
            <a:ext cx="377280" cy="457200"/>
          </a:xfrm>
          <a:prstGeom prst="rect">
            <a:avLst/>
          </a:prstGeom>
          <a:solidFill>
            <a:srgbClr val="008000"/>
          </a:solidFill>
          <a:ln>
            <a:solidFill>
              <a:srgbClr val="000000"/>
            </a:solidFill>
          </a:ln>
        </p:spPr>
      </p:sp>
      <p:sp>
        <p:nvSpPr>
          <p:cNvPr id="152" name="Rectangle 23"/>
          <p:cNvSpPr/>
          <p:nvPr/>
        </p:nvSpPr>
        <p:spPr>
          <a:xfrm>
            <a:off x="8229600" y="914400"/>
            <a:ext cx="376920" cy="457200"/>
          </a:xfrm>
          <a:prstGeom prst="rect">
            <a:avLst/>
          </a:prstGeom>
          <a:solidFill>
            <a:srgbClr val="008000"/>
          </a:solidFill>
          <a:ln>
            <a:solidFill>
              <a:srgbClr val="000000"/>
            </a:solidFill>
          </a:ln>
        </p:spPr>
      </p:sp>
      <p:sp>
        <p:nvSpPr>
          <p:cNvPr id="153" name="Rectangle 24"/>
          <p:cNvSpPr/>
          <p:nvPr/>
        </p:nvSpPr>
        <p:spPr>
          <a:xfrm>
            <a:off x="8606520" y="914400"/>
            <a:ext cx="377280" cy="457200"/>
          </a:xfrm>
          <a:prstGeom prst="rect">
            <a:avLst/>
          </a:prstGeom>
          <a:solidFill>
            <a:srgbClr val="008000"/>
          </a:solidFill>
          <a:ln>
            <a:solidFill>
              <a:srgbClr val="000000"/>
            </a:solidFill>
          </a:ln>
        </p:spPr>
      </p:sp>
      <p:sp>
        <p:nvSpPr>
          <p:cNvPr id="154" name="Rectangle 25"/>
          <p:cNvSpPr/>
          <p:nvPr/>
        </p:nvSpPr>
        <p:spPr>
          <a:xfrm>
            <a:off x="8983800" y="914400"/>
            <a:ext cx="377640" cy="457200"/>
          </a:xfrm>
          <a:prstGeom prst="rect">
            <a:avLst/>
          </a:prstGeom>
          <a:solidFill>
            <a:srgbClr val="008000"/>
          </a:solidFill>
          <a:ln>
            <a:solidFill>
              <a:srgbClr val="000000"/>
            </a:solidFill>
          </a:ln>
        </p:spPr>
      </p:sp>
      <p:sp>
        <p:nvSpPr>
          <p:cNvPr id="155" name="Rectangle 26"/>
          <p:cNvSpPr/>
          <p:nvPr/>
        </p:nvSpPr>
        <p:spPr>
          <a:xfrm>
            <a:off x="685800" y="1600200"/>
            <a:ext cx="104040" cy="457200"/>
          </a:xfrm>
          <a:prstGeom prst="rect">
            <a:avLst/>
          </a:prstGeom>
          <a:solidFill>
            <a:srgbClr val="008000"/>
          </a:solidFill>
          <a:ln>
            <a:solidFill>
              <a:srgbClr val="000000"/>
            </a:solidFill>
          </a:ln>
        </p:spPr>
      </p:sp>
      <p:sp>
        <p:nvSpPr>
          <p:cNvPr id="156" name="Rectangle 27"/>
          <p:cNvSpPr/>
          <p:nvPr/>
        </p:nvSpPr>
        <p:spPr>
          <a:xfrm>
            <a:off x="921960" y="1600200"/>
            <a:ext cx="508320" cy="457200"/>
          </a:xfrm>
          <a:prstGeom prst="rect">
            <a:avLst/>
          </a:prstGeom>
          <a:solidFill>
            <a:srgbClr val="008000"/>
          </a:solidFill>
          <a:ln>
            <a:solidFill>
              <a:srgbClr val="000000"/>
            </a:solidFill>
          </a:ln>
        </p:spPr>
      </p:sp>
      <p:sp>
        <p:nvSpPr>
          <p:cNvPr id="157" name="Rectangle 28"/>
          <p:cNvSpPr/>
          <p:nvPr/>
        </p:nvSpPr>
        <p:spPr>
          <a:xfrm>
            <a:off x="4838400" y="1600200"/>
            <a:ext cx="2473920" cy="457200"/>
          </a:xfrm>
          <a:prstGeom prst="rect">
            <a:avLst/>
          </a:prstGeom>
          <a:solidFill>
            <a:srgbClr val="008000"/>
          </a:solidFill>
          <a:ln>
            <a:solidFill>
              <a:srgbClr val="000000"/>
            </a:solidFill>
          </a:ln>
        </p:spPr>
      </p:sp>
      <p:sp>
        <p:nvSpPr>
          <p:cNvPr id="158" name="Rectangle 29"/>
          <p:cNvSpPr/>
          <p:nvPr/>
        </p:nvSpPr>
        <p:spPr>
          <a:xfrm>
            <a:off x="7312320" y="1600200"/>
            <a:ext cx="2060280" cy="457200"/>
          </a:xfrm>
          <a:prstGeom prst="rect">
            <a:avLst/>
          </a:prstGeom>
          <a:solidFill>
            <a:srgbClr val="008000"/>
          </a:solidFill>
          <a:ln>
            <a:solidFill>
              <a:srgbClr val="000000"/>
            </a:solidFill>
          </a:ln>
        </p:spPr>
      </p:sp>
      <p:sp>
        <p:nvSpPr>
          <p:cNvPr id="159" name="TextShape 30"/>
          <p:cNvSpPr txBox="1"/>
          <p:nvPr/>
        </p:nvSpPr>
        <p:spPr>
          <a:xfrm>
            <a:off x="385560" y="27432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Speed Humps on 1100-1200 W Greenleaf:     $3,500,  181 votes,    $19/vote</a:t>
            </a:r>
            <a:endParaRPr b="0" lang="en-US" sz="3200" spc="-1" strike="noStrike">
              <a:solidFill>
                <a:srgbClr val="000000"/>
              </a:solidFill>
              <a:uFill>
                <a:solidFill>
                  <a:srgbClr val="ffffff"/>
                </a:solidFill>
              </a:uFill>
              <a:latin typeface="Arial"/>
            </a:endParaRPr>
          </a:p>
        </p:txBody>
      </p:sp>
      <p:sp>
        <p:nvSpPr>
          <p:cNvPr id="160" name="TextShape 31"/>
          <p:cNvSpPr txBox="1"/>
          <p:nvPr/>
        </p:nvSpPr>
        <p:spPr>
          <a:xfrm>
            <a:off x="385560" y="32004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Police Camera @ Sheridan &amp; Greenleaf:      $13,000,  246 votes,    $53/vote</a:t>
            </a:r>
            <a:endParaRPr b="0" lang="en-US" sz="3200" spc="-1" strike="noStrike">
              <a:solidFill>
                <a:srgbClr val="000000"/>
              </a:solidFill>
              <a:uFill>
                <a:solidFill>
                  <a:srgbClr val="ffffff"/>
                </a:solidFill>
              </a:uFill>
              <a:latin typeface="Arial"/>
            </a:endParaRPr>
          </a:p>
        </p:txBody>
      </p:sp>
      <p:sp>
        <p:nvSpPr>
          <p:cNvPr id="161" name="TextShape 32"/>
          <p:cNvSpPr txBox="1"/>
          <p:nvPr/>
        </p:nvSpPr>
        <p:spPr>
          <a:xfrm>
            <a:off x="385560" y="36576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Police Camera @ Damen &amp; Rogers:             $13,000,  235 votes,    $55/vote</a:t>
            </a:r>
            <a:endParaRPr b="0" lang="en-US" sz="3200" spc="-1" strike="noStrike">
              <a:solidFill>
                <a:srgbClr val="000000"/>
              </a:solidFill>
              <a:uFill>
                <a:solidFill>
                  <a:srgbClr val="ffffff"/>
                </a:solidFill>
              </a:uFill>
              <a:latin typeface="Arial"/>
            </a:endParaRPr>
          </a:p>
        </p:txBody>
      </p:sp>
      <p:sp>
        <p:nvSpPr>
          <p:cNvPr id="162" name="TextShape 33"/>
          <p:cNvSpPr txBox="1"/>
          <p:nvPr/>
        </p:nvSpPr>
        <p:spPr>
          <a:xfrm>
            <a:off x="385560" y="41148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Free Wi-Fi on 1600-1700 W Howard:            $24,600,  334 votes,    $74/vote</a:t>
            </a:r>
            <a:endParaRPr b="0" lang="en-US" sz="3200" spc="-1" strike="noStrike">
              <a:solidFill>
                <a:srgbClr val="000000"/>
              </a:solidFill>
              <a:uFill>
                <a:solidFill>
                  <a:srgbClr val="ffffff"/>
                </a:solidFill>
              </a:uFill>
              <a:latin typeface="Arial"/>
            </a:endParaRPr>
          </a:p>
        </p:txBody>
      </p:sp>
      <p:sp>
        <p:nvSpPr>
          <p:cNvPr id="163" name="TextShape 34"/>
          <p:cNvSpPr txBox="1"/>
          <p:nvPr/>
        </p:nvSpPr>
        <p:spPr>
          <a:xfrm>
            <a:off x="385560" y="45720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St. Repair 1300-1500 Jarvis, 7000 Paulina:  $13,000,  171 votes,    $76/vote</a:t>
            </a:r>
            <a:endParaRPr b="0" lang="en-US" sz="3200" spc="-1" strike="noStrike">
              <a:solidFill>
                <a:srgbClr val="000000"/>
              </a:solidFill>
              <a:uFill>
                <a:solidFill>
                  <a:srgbClr val="ffffff"/>
                </a:solidFill>
              </a:uFill>
              <a:latin typeface="Arial"/>
            </a:endParaRPr>
          </a:p>
        </p:txBody>
      </p:sp>
      <p:sp>
        <p:nvSpPr>
          <p:cNvPr id="164" name="TextShape 35"/>
          <p:cNvSpPr txBox="1"/>
          <p:nvPr/>
        </p:nvSpPr>
        <p:spPr>
          <a:xfrm>
            <a:off x="385560" y="50292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Street Lighting 1400-1600 W Juneway:</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$13,000,  161 votes,    $81/vote</a:t>
            </a:r>
            <a:endParaRPr b="0" lang="en-US" sz="3200" spc="-1" strike="noStrike">
              <a:solidFill>
                <a:srgbClr val="000000"/>
              </a:solidFill>
              <a:uFill>
                <a:solidFill>
                  <a:srgbClr val="ffffff"/>
                </a:solidFill>
              </a:uFill>
              <a:latin typeface="Arial"/>
            </a:endParaRPr>
          </a:p>
        </p:txBody>
      </p:sp>
      <p:sp>
        <p:nvSpPr>
          <p:cNvPr id="165" name="TextShape 36"/>
          <p:cNvSpPr txBox="1"/>
          <p:nvPr/>
        </p:nvSpPr>
        <p:spPr>
          <a:xfrm>
            <a:off x="385560" y="54864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Renovate Cultural Center at Berger Park:     $25,000,  269 votes,    $93/vote</a:t>
            </a:r>
            <a:endParaRPr b="0" lang="en-US" sz="3200" spc="-1" strike="noStrike">
              <a:solidFill>
                <a:srgbClr val="000000"/>
              </a:solidFill>
              <a:uFill>
                <a:solidFill>
                  <a:srgbClr val="ffffff"/>
                </a:solidFill>
              </a:uFill>
              <a:latin typeface="Arial"/>
            </a:endParaRPr>
          </a:p>
        </p:txBody>
      </p:sp>
      <p:sp>
        <p:nvSpPr>
          <p:cNvPr id="166" name="TextShape 37"/>
          <p:cNvSpPr txBox="1"/>
          <p:nvPr/>
        </p:nvSpPr>
        <p:spPr>
          <a:xfrm>
            <a:off x="385560" y="59436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Street Lighting 1500-1600 W Greenleaf:       $65,000,  277 votes,  $235/vote</a:t>
            </a:r>
            <a:endParaRPr b="0" lang="en-US" sz="3200" spc="-1" strike="noStrike">
              <a:solidFill>
                <a:srgbClr val="000000"/>
              </a:solidFill>
              <a:uFill>
                <a:solidFill>
                  <a:srgbClr val="ffffff"/>
                </a:solidFill>
              </a:uFill>
              <a:latin typeface="Arial"/>
            </a:endParaRPr>
          </a:p>
        </p:txBody>
      </p:sp>
      <p:sp>
        <p:nvSpPr>
          <p:cNvPr id="167" name="TextShape 38"/>
          <p:cNvSpPr txBox="1"/>
          <p:nvPr/>
        </p:nvSpPr>
        <p:spPr>
          <a:xfrm>
            <a:off x="385560" y="64008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Police Camera at Lunt &amp; Paulina:                  $55,000,  155 votes,  $355/vote</a:t>
            </a:r>
            <a:endParaRPr b="0" lang="en-US" sz="3200" spc="-1" strike="noStrike">
              <a:solidFill>
                <a:srgbClr val="000000"/>
              </a:solidFill>
              <a:uFill>
                <a:solidFill>
                  <a:srgbClr val="ffffff"/>
                </a:solidFill>
              </a:uFill>
              <a:latin typeface="Arial"/>
            </a:endParaRPr>
          </a:p>
        </p:txBody>
      </p:sp>
      <p:sp>
        <p:nvSpPr>
          <p:cNvPr id="168" name="Rectangle 39"/>
          <p:cNvSpPr/>
          <p:nvPr/>
        </p:nvSpPr>
        <p:spPr>
          <a:xfrm>
            <a:off x="789840" y="1600200"/>
            <a:ext cx="132120" cy="457200"/>
          </a:xfrm>
          <a:prstGeom prst="rect">
            <a:avLst/>
          </a:prstGeom>
          <a:solidFill>
            <a:srgbClr val="008000"/>
          </a:solidFill>
          <a:ln>
            <a:solidFill>
              <a:srgbClr val="000000"/>
            </a:solidFill>
          </a:ln>
        </p:spPr>
      </p:sp>
      <p:sp>
        <p:nvSpPr>
          <p:cNvPr id="169" name="Rectangle 40"/>
          <p:cNvSpPr/>
          <p:nvPr/>
        </p:nvSpPr>
        <p:spPr>
          <a:xfrm>
            <a:off x="3897000" y="1600200"/>
            <a:ext cx="941400" cy="457200"/>
          </a:xfrm>
          <a:prstGeom prst="rect">
            <a:avLst/>
          </a:prstGeom>
          <a:solidFill>
            <a:srgbClr val="008000"/>
          </a:solidFill>
          <a:ln>
            <a:solidFill>
              <a:srgbClr val="000000"/>
            </a:solidFill>
          </a:ln>
        </p:spPr>
      </p:sp>
      <p:sp>
        <p:nvSpPr>
          <p:cNvPr id="170" name="Rectangle 41"/>
          <p:cNvSpPr/>
          <p:nvPr/>
        </p:nvSpPr>
        <p:spPr>
          <a:xfrm>
            <a:off x="1430280" y="1600200"/>
            <a:ext cx="508320" cy="457200"/>
          </a:xfrm>
          <a:prstGeom prst="rect">
            <a:avLst/>
          </a:prstGeom>
          <a:solidFill>
            <a:srgbClr val="008000"/>
          </a:solidFill>
          <a:ln>
            <a:solidFill>
              <a:srgbClr val="000000"/>
            </a:solidFill>
          </a:ln>
        </p:spPr>
      </p:sp>
      <p:sp>
        <p:nvSpPr>
          <p:cNvPr id="171" name="Rectangle 42"/>
          <p:cNvSpPr/>
          <p:nvPr/>
        </p:nvSpPr>
        <p:spPr>
          <a:xfrm>
            <a:off x="1938600" y="1600200"/>
            <a:ext cx="941400" cy="457200"/>
          </a:xfrm>
          <a:prstGeom prst="rect">
            <a:avLst/>
          </a:prstGeom>
          <a:solidFill>
            <a:srgbClr val="008000"/>
          </a:solidFill>
          <a:ln>
            <a:solidFill>
              <a:srgbClr val="000000"/>
            </a:solidFill>
          </a:ln>
        </p:spPr>
      </p:sp>
      <p:sp>
        <p:nvSpPr>
          <p:cNvPr id="172" name="Rectangle 43"/>
          <p:cNvSpPr/>
          <p:nvPr/>
        </p:nvSpPr>
        <p:spPr>
          <a:xfrm>
            <a:off x="2880000" y="1600200"/>
            <a:ext cx="508320" cy="457200"/>
          </a:xfrm>
          <a:prstGeom prst="rect">
            <a:avLst/>
          </a:prstGeom>
          <a:solidFill>
            <a:srgbClr val="008000"/>
          </a:solidFill>
          <a:ln>
            <a:solidFill>
              <a:srgbClr val="000000"/>
            </a:solidFill>
          </a:ln>
        </p:spPr>
      </p:sp>
      <p:sp>
        <p:nvSpPr>
          <p:cNvPr id="173" name="Rectangle 44"/>
          <p:cNvSpPr/>
          <p:nvPr/>
        </p:nvSpPr>
        <p:spPr>
          <a:xfrm>
            <a:off x="3388320" y="1600200"/>
            <a:ext cx="508680" cy="457200"/>
          </a:xfrm>
          <a:prstGeom prst="rect">
            <a:avLst/>
          </a:prstGeom>
          <a:solidFill>
            <a:srgbClr val="008000"/>
          </a:solidFill>
          <a:ln>
            <a:solidFill>
              <a:srgbClr val="000000"/>
            </a:solidFill>
          </a:ln>
        </p:spPr>
      </p:sp>
    </p:spTree>
  </p:cSld>
  <p:timing>
    <p:tnLst>
      <p:par>
        <p:cTn id="89" dur="indefinite" restart="never" nodeType="tmRoot">
          <p:childTnLst>
            <p:seq>
              <p:cTn id="90" nodeType="mainSeq">
                <p:childTnLst>
                  <p:par>
                    <p:cTn id="91" fill="freeze">
                      <p:stCondLst>
                        <p:cond delay="indefinite"/>
                      </p:stCondLst>
                      <p:childTnLst>
                        <p:par>
                          <p:cTn id="92" fill="freeze">
                            <p:stCondLst>
                              <p:cond delay="0"/>
                            </p:stCondLst>
                            <p:childTnLst>
                              <p:par>
                                <p:cTn id="93" nodeType="clickEffect" fill="hold" presetClass="entr" presetID="1">
                                  <p:stCondLst>
                                    <p:cond delay="0"/>
                                  </p:stCondLst>
                                  <p:childTnLst>
                                    <p:set>
                                      <p:cBhvr>
                                        <p:cTn id="94" dur="1" fill="hold">
                                          <p:stCondLst>
                                            <p:cond delay="0"/>
                                          </p:stCondLst>
                                        </p:cTn>
                                        <p:tgtEl>
                                          <p:spTgt spid="130"/>
                                        </p:tgtEl>
                                        <p:attrNameLst>
                                          <p:attrName>style.visibility</p:attrName>
                                        </p:attrNameLst>
                                      </p:cBhvr>
                                      <p:to>
                                        <p:strVal val="visible"/>
                                      </p:to>
                                    </p:set>
                                  </p:childTnLst>
                                </p:cTn>
                              </p:par>
                              <p:par>
                                <p:cTn id="95" nodeType="withEffect" fill="hold" presetClass="entr" presetID="1">
                                  <p:stCondLst>
                                    <p:cond delay="0"/>
                                  </p:stCondLst>
                                  <p:childTnLst>
                                    <p:set>
                                      <p:cBhvr>
                                        <p:cTn id="96" dur="1" fill="hold">
                                          <p:stCondLst>
                                            <p:cond delay="0"/>
                                          </p:stCondLst>
                                        </p:cTn>
                                        <p:tgtEl>
                                          <p:spTgt spid="155"/>
                                        </p:tgtEl>
                                        <p:attrNameLst>
                                          <p:attrName>style.visibility</p:attrName>
                                        </p:attrNameLst>
                                      </p:cBhvr>
                                      <p:to>
                                        <p:strVal val="visible"/>
                                      </p:to>
                                    </p:set>
                                  </p:childTnLst>
                                </p:cTn>
                              </p:par>
                            </p:childTnLst>
                          </p:cTn>
                        </p:par>
                      </p:childTnLst>
                    </p:cTn>
                  </p:par>
                  <p:par>
                    <p:cTn id="97" fill="freeze">
                      <p:stCondLst>
                        <p:cond delay="indefinite"/>
                      </p:stCondLst>
                      <p:childTnLst>
                        <p:par>
                          <p:cTn id="98" fill="freeze">
                            <p:stCondLst>
                              <p:cond delay="0"/>
                            </p:stCondLst>
                            <p:childTnLst>
                              <p:par>
                                <p:cTn id="99" nodeType="clickEffect" fill="hold" presetClass="entr" presetID="1">
                                  <p:stCondLst>
                                    <p:cond delay="0"/>
                                  </p:stCondLst>
                                  <p:childTnLst>
                                    <p:set>
                                      <p:cBhvr>
                                        <p:cTn id="100" dur="1" fill="hold">
                                          <p:stCondLst>
                                            <p:cond delay="0"/>
                                          </p:stCondLst>
                                        </p:cTn>
                                        <p:tgtEl>
                                          <p:spTgt spid="159"/>
                                        </p:tgtEl>
                                        <p:attrNameLst>
                                          <p:attrName>style.visibility</p:attrName>
                                        </p:attrNameLst>
                                      </p:cBhvr>
                                      <p:to>
                                        <p:strVal val="visible"/>
                                      </p:to>
                                    </p:set>
                                  </p:childTnLst>
                                </p:cTn>
                              </p:par>
                              <p:par>
                                <p:cTn id="101" nodeType="withEffect" fill="hold" presetClass="entr" presetID="1">
                                  <p:stCondLst>
                                    <p:cond delay="0"/>
                                  </p:stCondLst>
                                  <p:childTnLst>
                                    <p:set>
                                      <p:cBhvr>
                                        <p:cTn id="102" dur="1" fill="hold">
                                          <p:stCondLst>
                                            <p:cond delay="0"/>
                                          </p:stCondLst>
                                        </p:cTn>
                                        <p:tgtEl>
                                          <p:spTgt spid="168"/>
                                        </p:tgtEl>
                                        <p:attrNameLst>
                                          <p:attrName>style.visibility</p:attrName>
                                        </p:attrNameLst>
                                      </p:cBhvr>
                                      <p:to>
                                        <p:strVal val="visible"/>
                                      </p:to>
                                    </p:set>
                                  </p:childTnLst>
                                </p:cTn>
                              </p:par>
                            </p:childTnLst>
                          </p:cTn>
                        </p:par>
                      </p:childTnLst>
                    </p:cTn>
                  </p:par>
                  <p:par>
                    <p:cTn id="103" fill="freeze">
                      <p:stCondLst>
                        <p:cond delay="indefinite"/>
                      </p:stCondLst>
                      <p:childTnLst>
                        <p:par>
                          <p:cTn id="104" fill="freeze">
                            <p:stCondLst>
                              <p:cond delay="0"/>
                            </p:stCondLst>
                            <p:childTnLst>
                              <p:par>
                                <p:cTn id="105" nodeType="clickEffect" fill="hold" presetClass="entr" presetID="1">
                                  <p:stCondLst>
                                    <p:cond delay="0"/>
                                  </p:stCondLst>
                                  <p:childTnLst>
                                    <p:set>
                                      <p:cBhvr>
                                        <p:cTn id="106" dur="1" fill="hold">
                                          <p:stCondLst>
                                            <p:cond delay="0"/>
                                          </p:stCondLst>
                                        </p:cTn>
                                        <p:tgtEl>
                                          <p:spTgt spid="160"/>
                                        </p:tgtEl>
                                        <p:attrNameLst>
                                          <p:attrName>style.visibility</p:attrName>
                                        </p:attrNameLst>
                                      </p:cBhvr>
                                      <p:to>
                                        <p:strVal val="visible"/>
                                      </p:to>
                                    </p:set>
                                  </p:childTnLst>
                                </p:cTn>
                              </p:par>
                              <p:par>
                                <p:cTn id="107" nodeType="withEffect" fill="hold" presetClass="entr" presetID="1">
                                  <p:stCondLst>
                                    <p:cond delay="0"/>
                                  </p:stCondLst>
                                  <p:childTnLst>
                                    <p:set>
                                      <p:cBhvr>
                                        <p:cTn id="108" dur="1" fill="hold">
                                          <p:stCondLst>
                                            <p:cond delay="0"/>
                                          </p:stCondLst>
                                        </p:cTn>
                                        <p:tgtEl>
                                          <p:spTgt spid="156"/>
                                        </p:tgtEl>
                                        <p:attrNameLst>
                                          <p:attrName>style.visibility</p:attrName>
                                        </p:attrNameLst>
                                      </p:cBhvr>
                                      <p:to>
                                        <p:strVal val="visible"/>
                                      </p:to>
                                    </p:set>
                                  </p:childTnLst>
                                </p:cTn>
                              </p:par>
                            </p:childTnLst>
                          </p:cTn>
                        </p:par>
                      </p:childTnLst>
                    </p:cTn>
                  </p:par>
                  <p:par>
                    <p:cTn id="109" fill="freeze">
                      <p:stCondLst>
                        <p:cond delay="indefinite"/>
                      </p:stCondLst>
                      <p:childTnLst>
                        <p:par>
                          <p:cTn id="110" fill="freeze">
                            <p:stCondLst>
                              <p:cond delay="0"/>
                            </p:stCondLst>
                            <p:childTnLst>
                              <p:par>
                                <p:cTn id="111" nodeType="clickEffect" fill="hold" presetClass="entr" presetID="1">
                                  <p:stCondLst>
                                    <p:cond delay="0"/>
                                  </p:stCondLst>
                                  <p:childTnLst>
                                    <p:set>
                                      <p:cBhvr>
                                        <p:cTn id="112" dur="1" fill="hold">
                                          <p:stCondLst>
                                            <p:cond delay="0"/>
                                          </p:stCondLst>
                                        </p:cTn>
                                        <p:tgtEl>
                                          <p:spTgt spid="161"/>
                                        </p:tgtEl>
                                        <p:attrNameLst>
                                          <p:attrName>style.visibility</p:attrName>
                                        </p:attrNameLst>
                                      </p:cBhvr>
                                      <p:to>
                                        <p:strVal val="visible"/>
                                      </p:to>
                                    </p:set>
                                  </p:childTnLst>
                                </p:cTn>
                              </p:par>
                              <p:par>
                                <p:cTn id="113" nodeType="withEffect" fill="hold" presetClass="entr" presetID="1">
                                  <p:stCondLst>
                                    <p:cond delay="0"/>
                                  </p:stCondLst>
                                  <p:childTnLst>
                                    <p:set>
                                      <p:cBhvr>
                                        <p:cTn id="114" dur="1" fill="hold">
                                          <p:stCondLst>
                                            <p:cond delay="0"/>
                                          </p:stCondLst>
                                        </p:cTn>
                                        <p:tgtEl>
                                          <p:spTgt spid="170"/>
                                        </p:tgtEl>
                                        <p:attrNameLst>
                                          <p:attrName>style.visibility</p:attrName>
                                        </p:attrNameLst>
                                      </p:cBhvr>
                                      <p:to>
                                        <p:strVal val="visible"/>
                                      </p:to>
                                    </p:set>
                                  </p:childTnLst>
                                </p:cTn>
                              </p:par>
                            </p:childTnLst>
                          </p:cTn>
                        </p:par>
                      </p:childTnLst>
                    </p:cTn>
                  </p:par>
                  <p:par>
                    <p:cTn id="115" fill="freeze">
                      <p:stCondLst>
                        <p:cond delay="indefinite"/>
                      </p:stCondLst>
                      <p:childTnLst>
                        <p:par>
                          <p:cTn id="116" fill="freeze">
                            <p:stCondLst>
                              <p:cond delay="0"/>
                            </p:stCondLst>
                            <p:childTnLst>
                              <p:par>
                                <p:cTn id="117" nodeType="clickEffect" fill="hold" presetClass="entr" presetID="1">
                                  <p:stCondLst>
                                    <p:cond delay="0"/>
                                  </p:stCondLst>
                                  <p:childTnLst>
                                    <p:set>
                                      <p:cBhvr>
                                        <p:cTn id="118" dur="1" fill="hold">
                                          <p:stCondLst>
                                            <p:cond delay="0"/>
                                          </p:stCondLst>
                                        </p:cTn>
                                        <p:tgtEl>
                                          <p:spTgt spid="162"/>
                                        </p:tgtEl>
                                        <p:attrNameLst>
                                          <p:attrName>style.visibility</p:attrName>
                                        </p:attrNameLst>
                                      </p:cBhvr>
                                      <p:to>
                                        <p:strVal val="visible"/>
                                      </p:to>
                                    </p:set>
                                  </p:childTnLst>
                                </p:cTn>
                              </p:par>
                              <p:par>
                                <p:cTn id="119" nodeType="withEffect" fill="hold" presetClass="entr" presetID="1">
                                  <p:stCondLst>
                                    <p:cond delay="0"/>
                                  </p:stCondLst>
                                  <p:childTnLst>
                                    <p:set>
                                      <p:cBhvr>
                                        <p:cTn id="120" dur="1" fill="hold">
                                          <p:stCondLst>
                                            <p:cond delay="0"/>
                                          </p:stCondLst>
                                        </p:cTn>
                                        <p:tgtEl>
                                          <p:spTgt spid="171"/>
                                        </p:tgtEl>
                                        <p:attrNameLst>
                                          <p:attrName>style.visibility</p:attrName>
                                        </p:attrNameLst>
                                      </p:cBhvr>
                                      <p:to>
                                        <p:strVal val="visible"/>
                                      </p:to>
                                    </p:set>
                                  </p:childTnLst>
                                </p:cTn>
                              </p:par>
                            </p:childTnLst>
                          </p:cTn>
                        </p:par>
                      </p:childTnLst>
                    </p:cTn>
                  </p:par>
                  <p:par>
                    <p:cTn id="121" fill="freeze">
                      <p:stCondLst>
                        <p:cond delay="indefinite"/>
                      </p:stCondLst>
                      <p:childTnLst>
                        <p:par>
                          <p:cTn id="122" fill="freeze">
                            <p:stCondLst>
                              <p:cond delay="0"/>
                            </p:stCondLst>
                            <p:childTnLst>
                              <p:par>
                                <p:cTn id="123" nodeType="clickEffect" fill="hold" presetClass="entr" presetID="1">
                                  <p:stCondLst>
                                    <p:cond delay="0"/>
                                  </p:stCondLst>
                                  <p:childTnLst>
                                    <p:set>
                                      <p:cBhvr>
                                        <p:cTn id="124" dur="1" fill="hold">
                                          <p:stCondLst>
                                            <p:cond delay="0"/>
                                          </p:stCondLst>
                                        </p:cTn>
                                        <p:tgtEl>
                                          <p:spTgt spid="163"/>
                                        </p:tgtEl>
                                        <p:attrNameLst>
                                          <p:attrName>style.visibility</p:attrName>
                                        </p:attrNameLst>
                                      </p:cBhvr>
                                      <p:to>
                                        <p:strVal val="visible"/>
                                      </p:to>
                                    </p:set>
                                  </p:childTnLst>
                                </p:cTn>
                              </p:par>
                              <p:par>
                                <p:cTn id="125" nodeType="withEffect" fill="hold" presetClass="entr" presetID="1">
                                  <p:stCondLst>
                                    <p:cond delay="0"/>
                                  </p:stCondLst>
                                  <p:childTnLst>
                                    <p:set>
                                      <p:cBhvr>
                                        <p:cTn id="126" dur="1" fill="hold">
                                          <p:stCondLst>
                                            <p:cond delay="0"/>
                                          </p:stCondLst>
                                        </p:cTn>
                                        <p:tgtEl>
                                          <p:spTgt spid="172"/>
                                        </p:tgtEl>
                                        <p:attrNameLst>
                                          <p:attrName>style.visibility</p:attrName>
                                        </p:attrNameLst>
                                      </p:cBhvr>
                                      <p:to>
                                        <p:strVal val="visible"/>
                                      </p:to>
                                    </p:set>
                                  </p:childTnLst>
                                </p:cTn>
                              </p:par>
                            </p:childTnLst>
                          </p:cTn>
                        </p:par>
                      </p:childTnLst>
                    </p:cTn>
                  </p:par>
                  <p:par>
                    <p:cTn id="127" fill="freeze">
                      <p:stCondLst>
                        <p:cond delay="indefinite"/>
                      </p:stCondLst>
                      <p:childTnLst>
                        <p:par>
                          <p:cTn id="128" fill="freeze">
                            <p:stCondLst>
                              <p:cond delay="0"/>
                            </p:stCondLst>
                            <p:childTnLst>
                              <p:par>
                                <p:cTn id="129" nodeType="clickEffect" fill="hold" presetClass="entr" presetID="1">
                                  <p:stCondLst>
                                    <p:cond delay="0"/>
                                  </p:stCondLst>
                                  <p:childTnLst>
                                    <p:set>
                                      <p:cBhvr>
                                        <p:cTn id="130" dur="1" fill="hold">
                                          <p:stCondLst>
                                            <p:cond delay="0"/>
                                          </p:stCondLst>
                                        </p:cTn>
                                        <p:tgtEl>
                                          <p:spTgt spid="164"/>
                                        </p:tgtEl>
                                        <p:attrNameLst>
                                          <p:attrName>style.visibility</p:attrName>
                                        </p:attrNameLst>
                                      </p:cBhvr>
                                      <p:to>
                                        <p:strVal val="visible"/>
                                      </p:to>
                                    </p:set>
                                  </p:childTnLst>
                                </p:cTn>
                              </p:par>
                              <p:par>
                                <p:cTn id="131" nodeType="withEffect" fill="hold" presetClass="entr" presetID="1">
                                  <p:stCondLst>
                                    <p:cond delay="0"/>
                                  </p:stCondLst>
                                  <p:childTnLst>
                                    <p:set>
                                      <p:cBhvr>
                                        <p:cTn id="132" dur="1" fill="hold">
                                          <p:stCondLst>
                                            <p:cond delay="0"/>
                                          </p:stCondLst>
                                        </p:cTn>
                                        <p:tgtEl>
                                          <p:spTgt spid="173"/>
                                        </p:tgtEl>
                                        <p:attrNameLst>
                                          <p:attrName>style.visibility</p:attrName>
                                        </p:attrNameLst>
                                      </p:cBhvr>
                                      <p:to>
                                        <p:strVal val="visible"/>
                                      </p:to>
                                    </p:set>
                                  </p:childTnLst>
                                </p:cTn>
                              </p:par>
                            </p:childTnLst>
                          </p:cTn>
                        </p:par>
                      </p:childTnLst>
                    </p:cTn>
                  </p:par>
                  <p:par>
                    <p:cTn id="133" fill="freeze">
                      <p:stCondLst>
                        <p:cond delay="indefinite"/>
                      </p:stCondLst>
                      <p:childTnLst>
                        <p:par>
                          <p:cTn id="134" fill="freeze">
                            <p:stCondLst>
                              <p:cond delay="0"/>
                            </p:stCondLst>
                            <p:childTnLst>
                              <p:par>
                                <p:cTn id="135" nodeType="clickEffect" fill="hold" presetClass="entr" presetID="1">
                                  <p:stCondLst>
                                    <p:cond delay="0"/>
                                  </p:stCondLst>
                                  <p:childTnLst>
                                    <p:set>
                                      <p:cBhvr>
                                        <p:cTn id="136" dur="1" fill="hold">
                                          <p:stCondLst>
                                            <p:cond delay="0"/>
                                          </p:stCondLst>
                                        </p:cTn>
                                        <p:tgtEl>
                                          <p:spTgt spid="165"/>
                                        </p:tgtEl>
                                        <p:attrNameLst>
                                          <p:attrName>style.visibility</p:attrName>
                                        </p:attrNameLst>
                                      </p:cBhvr>
                                      <p:to>
                                        <p:strVal val="visible"/>
                                      </p:to>
                                    </p:set>
                                  </p:childTnLst>
                                </p:cTn>
                              </p:par>
                              <p:par>
                                <p:cTn id="137" nodeType="withEffect" fill="hold" presetClass="entr" presetID="1">
                                  <p:stCondLst>
                                    <p:cond delay="0"/>
                                  </p:stCondLst>
                                  <p:childTnLst>
                                    <p:set>
                                      <p:cBhvr>
                                        <p:cTn id="138" dur="1" fill="hold">
                                          <p:stCondLst>
                                            <p:cond delay="0"/>
                                          </p:stCondLst>
                                        </p:cTn>
                                        <p:tgtEl>
                                          <p:spTgt spid="169"/>
                                        </p:tgtEl>
                                        <p:attrNameLst>
                                          <p:attrName>style.visibility</p:attrName>
                                        </p:attrNameLst>
                                      </p:cBhvr>
                                      <p:to>
                                        <p:strVal val="visible"/>
                                      </p:to>
                                    </p:set>
                                  </p:childTnLst>
                                </p:cTn>
                              </p:par>
                            </p:childTnLst>
                          </p:cTn>
                        </p:par>
                      </p:childTnLst>
                    </p:cTn>
                  </p:par>
                  <p:par>
                    <p:cTn id="139" fill="freeze">
                      <p:stCondLst>
                        <p:cond delay="indefinite"/>
                      </p:stCondLst>
                      <p:childTnLst>
                        <p:par>
                          <p:cTn id="140" fill="freeze">
                            <p:stCondLst>
                              <p:cond delay="0"/>
                            </p:stCondLst>
                            <p:childTnLst>
                              <p:par>
                                <p:cTn id="141" nodeType="clickEffect" fill="hold" presetClass="entr" presetID="1">
                                  <p:stCondLst>
                                    <p:cond delay="0"/>
                                  </p:stCondLst>
                                  <p:childTnLst>
                                    <p:set>
                                      <p:cBhvr>
                                        <p:cTn id="142" dur="1" fill="hold">
                                          <p:stCondLst>
                                            <p:cond delay="0"/>
                                          </p:stCondLst>
                                        </p:cTn>
                                        <p:tgtEl>
                                          <p:spTgt spid="166"/>
                                        </p:tgtEl>
                                        <p:attrNameLst>
                                          <p:attrName>style.visibility</p:attrName>
                                        </p:attrNameLst>
                                      </p:cBhvr>
                                      <p:to>
                                        <p:strVal val="visible"/>
                                      </p:to>
                                    </p:set>
                                  </p:childTnLst>
                                </p:cTn>
                              </p:par>
                              <p:par>
                                <p:cTn id="143" nodeType="withEffect" fill="hold" presetClass="entr" presetID="1">
                                  <p:stCondLst>
                                    <p:cond delay="0"/>
                                  </p:stCondLst>
                                  <p:childTnLst>
                                    <p:set>
                                      <p:cBhvr>
                                        <p:cTn id="144" dur="1" fill="hold">
                                          <p:stCondLst>
                                            <p:cond delay="0"/>
                                          </p:stCondLst>
                                        </p:cTn>
                                        <p:tgtEl>
                                          <p:spTgt spid="157"/>
                                        </p:tgtEl>
                                        <p:attrNameLst>
                                          <p:attrName>style.visibility</p:attrName>
                                        </p:attrNameLst>
                                      </p:cBhvr>
                                      <p:to>
                                        <p:strVal val="visible"/>
                                      </p:to>
                                    </p:set>
                                  </p:childTnLst>
                                </p:cTn>
                              </p:par>
                            </p:childTnLst>
                          </p:cTn>
                        </p:par>
                      </p:childTnLst>
                    </p:cTn>
                  </p:par>
                  <p:par>
                    <p:cTn id="145" fill="freeze">
                      <p:stCondLst>
                        <p:cond delay="indefinite"/>
                      </p:stCondLst>
                      <p:childTnLst>
                        <p:par>
                          <p:cTn id="146" fill="freeze">
                            <p:stCondLst>
                              <p:cond delay="0"/>
                            </p:stCondLst>
                            <p:childTnLst>
                              <p:par>
                                <p:cTn id="147" nodeType="clickEffect" fill="hold" presetClass="entr" presetID="1">
                                  <p:stCondLst>
                                    <p:cond delay="0"/>
                                  </p:stCondLst>
                                  <p:childTnLst>
                                    <p:set>
                                      <p:cBhvr>
                                        <p:cTn id="148" dur="1" fill="hold">
                                          <p:stCondLst>
                                            <p:cond delay="0"/>
                                          </p:stCondLst>
                                        </p:cTn>
                                        <p:tgtEl>
                                          <p:spTgt spid="167"/>
                                        </p:tgtEl>
                                        <p:attrNameLst>
                                          <p:attrName>style.visibility</p:attrName>
                                        </p:attrNameLst>
                                      </p:cBhvr>
                                      <p:to>
                                        <p:strVal val="visible"/>
                                      </p:to>
                                    </p:set>
                                  </p:childTnLst>
                                </p:cTn>
                              </p:par>
                              <p:par>
                                <p:cTn id="149" nodeType="withEffect" fill="hold" presetClass="entr" presetID="1">
                                  <p:stCondLst>
                                    <p:cond delay="0"/>
                                  </p:stCondLst>
                                  <p:childTnLst>
                                    <p:set>
                                      <p:cBhvr>
                                        <p:cTn id="150" dur="1" fill="hold">
                                          <p:stCondLst>
                                            <p:cond delay="0"/>
                                          </p:stCondLst>
                                        </p:cTn>
                                        <p:tgtEl>
                                          <p:spTgt spid="158"/>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TextShape 1"/>
          <p:cNvSpPr txBox="1"/>
          <p:nvPr/>
        </p:nvSpPr>
        <p:spPr>
          <a:xfrm>
            <a:off x="529560" y="5414760"/>
            <a:ext cx="9071640" cy="16718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Cost-aware voting gives </a:t>
            </a:r>
            <a:r>
              <a:rPr b="0" i="1" lang="en-US" sz="3200" spc="-1" strike="noStrike">
                <a:solidFill>
                  <a:srgbClr val="000000"/>
                </a:solidFill>
                <a:uFill>
                  <a:solidFill>
                    <a:srgbClr val="ffffff"/>
                  </a:solidFill>
                </a:uFill>
                <a:latin typeface="Arial"/>
              </a:rPr>
              <a:t>more </a:t>
            </a:r>
            <a:r>
              <a:rPr b="0" lang="en-US" sz="3200" spc="-1" strike="noStrike">
                <a:solidFill>
                  <a:srgbClr val="000000"/>
                </a:solidFill>
                <a:uFill>
                  <a:solidFill>
                    <a:srgbClr val="ffffff"/>
                  </a:solidFill>
                </a:uFill>
                <a:latin typeface="Arial"/>
              </a:rPr>
              <a:t>voters </a:t>
            </a:r>
            <a:r>
              <a:rPr b="0" i="1" lang="en-US" sz="3200" spc="-1" strike="noStrike">
                <a:solidFill>
                  <a:srgbClr val="000000"/>
                </a:solidFill>
                <a:uFill>
                  <a:solidFill>
                    <a:srgbClr val="ffffff"/>
                  </a:solidFill>
                </a:uFill>
                <a:latin typeface="Arial"/>
              </a:rPr>
              <a:t>more </a:t>
            </a:r>
            <a:r>
              <a:rPr b="0" lang="en-US" sz="3200" spc="-1" strike="noStrike">
                <a:solidFill>
                  <a:srgbClr val="000000"/>
                </a:solidFill>
                <a:uFill>
                  <a:solidFill>
                    <a:srgbClr val="ffffff"/>
                  </a:solidFill>
                </a:uFill>
                <a:latin typeface="Arial"/>
              </a:rPr>
              <a:t>of what they want for the same cost</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more satisfied voters</a:t>
            </a:r>
            <a:endParaRPr b="0" lang="en-US" sz="3200" spc="-1" strike="noStrike">
              <a:solidFill>
                <a:srgbClr val="000000"/>
              </a:solidFill>
              <a:uFill>
                <a:solidFill>
                  <a:srgbClr val="ffffff"/>
                </a:solidFill>
              </a:uFill>
              <a:latin typeface="Arial"/>
            </a:endParaRPr>
          </a:p>
        </p:txBody>
      </p:sp>
      <p:sp>
        <p:nvSpPr>
          <p:cNvPr id="175" name="TextShape 2"/>
          <p:cNvSpPr txBox="1"/>
          <p:nvPr/>
        </p:nvSpPr>
        <p:spPr>
          <a:xfrm>
            <a:off x="457200" y="457200"/>
            <a:ext cx="9071640" cy="457200"/>
          </a:xfrm>
          <a:prstGeom prst="rect">
            <a:avLst/>
          </a:prstGeom>
          <a:noFill/>
          <a:ln>
            <a:noFill/>
          </a:ln>
        </p:spPr>
        <p:txBody>
          <a:bodyPr lIns="0" rIns="0" tIns="0" bIns="0"/>
          <a:p>
            <a:pPr marL="432000" indent="-324000">
              <a:buClr>
                <a:srgbClr val="000000"/>
              </a:buClr>
              <a:buSzPct val="45000"/>
              <a:buFont typeface="Wingdings" charset="2"/>
              <a:buChar char=""/>
            </a:pPr>
            <a:r>
              <a:rPr b="0" lang="en-US" sz="2000" spc="-1" strike="noStrike">
                <a:solidFill>
                  <a:srgbClr val="000000"/>
                </a:solidFill>
                <a:uFill>
                  <a:solidFill>
                    <a:srgbClr val="ffffff"/>
                  </a:solidFill>
                </a:uFill>
                <a:latin typeface="Arial"/>
              </a:rPr>
              <a:t>Traffic/Pedestrian Signal @ Clark &amp; Chase: $230,000, 494 votes, $466/vote</a:t>
            </a:r>
            <a:endParaRPr b="0" lang="en-US" sz="3200" spc="-1" strike="noStrike">
              <a:solidFill>
                <a:srgbClr val="000000"/>
              </a:solidFill>
              <a:uFill>
                <a:solidFill>
                  <a:srgbClr val="ffffff"/>
                </a:solidFill>
              </a:uFill>
              <a:latin typeface="Arial"/>
            </a:endParaRPr>
          </a:p>
        </p:txBody>
      </p:sp>
      <p:sp>
        <p:nvSpPr>
          <p:cNvPr id="176" name="Rectangle 3"/>
          <p:cNvSpPr/>
          <p:nvPr/>
        </p:nvSpPr>
        <p:spPr>
          <a:xfrm>
            <a:off x="685800" y="914400"/>
            <a:ext cx="377280" cy="457200"/>
          </a:xfrm>
          <a:prstGeom prst="rect">
            <a:avLst/>
          </a:prstGeom>
          <a:solidFill>
            <a:srgbClr val="008000"/>
          </a:solidFill>
          <a:ln>
            <a:solidFill>
              <a:srgbClr val="000000"/>
            </a:solidFill>
          </a:ln>
        </p:spPr>
      </p:sp>
      <p:sp>
        <p:nvSpPr>
          <p:cNvPr id="177" name="Rectangle 4"/>
          <p:cNvSpPr/>
          <p:nvPr/>
        </p:nvSpPr>
        <p:spPr>
          <a:xfrm>
            <a:off x="1063080" y="914400"/>
            <a:ext cx="376920" cy="457200"/>
          </a:xfrm>
          <a:prstGeom prst="rect">
            <a:avLst/>
          </a:prstGeom>
          <a:solidFill>
            <a:srgbClr val="008000"/>
          </a:solidFill>
          <a:ln>
            <a:solidFill>
              <a:srgbClr val="000000"/>
            </a:solidFill>
          </a:ln>
        </p:spPr>
      </p:sp>
      <p:sp>
        <p:nvSpPr>
          <p:cNvPr id="178" name="Rectangle 5"/>
          <p:cNvSpPr/>
          <p:nvPr/>
        </p:nvSpPr>
        <p:spPr>
          <a:xfrm>
            <a:off x="1440000" y="914400"/>
            <a:ext cx="377640" cy="457200"/>
          </a:xfrm>
          <a:prstGeom prst="rect">
            <a:avLst/>
          </a:prstGeom>
          <a:solidFill>
            <a:srgbClr val="008000"/>
          </a:solidFill>
          <a:ln>
            <a:solidFill>
              <a:srgbClr val="000000"/>
            </a:solidFill>
          </a:ln>
        </p:spPr>
      </p:sp>
      <p:sp>
        <p:nvSpPr>
          <p:cNvPr id="179" name="Rectangle 6"/>
          <p:cNvSpPr/>
          <p:nvPr/>
        </p:nvSpPr>
        <p:spPr>
          <a:xfrm>
            <a:off x="1817640" y="914400"/>
            <a:ext cx="376920" cy="457200"/>
          </a:xfrm>
          <a:prstGeom prst="rect">
            <a:avLst/>
          </a:prstGeom>
          <a:solidFill>
            <a:srgbClr val="008000"/>
          </a:solidFill>
          <a:ln>
            <a:solidFill>
              <a:srgbClr val="000000"/>
            </a:solidFill>
          </a:ln>
        </p:spPr>
      </p:sp>
      <p:sp>
        <p:nvSpPr>
          <p:cNvPr id="180" name="Rectangle 7"/>
          <p:cNvSpPr/>
          <p:nvPr/>
        </p:nvSpPr>
        <p:spPr>
          <a:xfrm>
            <a:off x="2194560" y="914400"/>
            <a:ext cx="377280" cy="457200"/>
          </a:xfrm>
          <a:prstGeom prst="rect">
            <a:avLst/>
          </a:prstGeom>
          <a:solidFill>
            <a:srgbClr val="008000"/>
          </a:solidFill>
          <a:ln>
            <a:solidFill>
              <a:srgbClr val="000000"/>
            </a:solidFill>
          </a:ln>
        </p:spPr>
      </p:sp>
      <p:sp>
        <p:nvSpPr>
          <p:cNvPr id="181" name="Rectangle 8"/>
          <p:cNvSpPr/>
          <p:nvPr/>
        </p:nvSpPr>
        <p:spPr>
          <a:xfrm>
            <a:off x="2571840" y="914400"/>
            <a:ext cx="376920" cy="457200"/>
          </a:xfrm>
          <a:prstGeom prst="rect">
            <a:avLst/>
          </a:prstGeom>
          <a:solidFill>
            <a:srgbClr val="008000"/>
          </a:solidFill>
          <a:ln>
            <a:solidFill>
              <a:srgbClr val="000000"/>
            </a:solidFill>
          </a:ln>
        </p:spPr>
      </p:sp>
      <p:sp>
        <p:nvSpPr>
          <p:cNvPr id="182" name="Rectangle 9"/>
          <p:cNvSpPr/>
          <p:nvPr/>
        </p:nvSpPr>
        <p:spPr>
          <a:xfrm>
            <a:off x="2948760" y="914400"/>
            <a:ext cx="377280" cy="457200"/>
          </a:xfrm>
          <a:prstGeom prst="rect">
            <a:avLst/>
          </a:prstGeom>
          <a:solidFill>
            <a:srgbClr val="008000"/>
          </a:solidFill>
          <a:ln>
            <a:solidFill>
              <a:srgbClr val="000000"/>
            </a:solidFill>
          </a:ln>
        </p:spPr>
      </p:sp>
      <p:sp>
        <p:nvSpPr>
          <p:cNvPr id="183" name="Rectangle 10"/>
          <p:cNvSpPr/>
          <p:nvPr/>
        </p:nvSpPr>
        <p:spPr>
          <a:xfrm>
            <a:off x="3326040" y="914400"/>
            <a:ext cx="377280" cy="457200"/>
          </a:xfrm>
          <a:prstGeom prst="rect">
            <a:avLst/>
          </a:prstGeom>
          <a:solidFill>
            <a:srgbClr val="008000"/>
          </a:solidFill>
          <a:ln>
            <a:solidFill>
              <a:srgbClr val="000000"/>
            </a:solidFill>
          </a:ln>
        </p:spPr>
      </p:sp>
      <p:sp>
        <p:nvSpPr>
          <p:cNvPr id="184" name="Rectangle 11"/>
          <p:cNvSpPr/>
          <p:nvPr/>
        </p:nvSpPr>
        <p:spPr>
          <a:xfrm>
            <a:off x="3703320" y="914400"/>
            <a:ext cx="377280" cy="457200"/>
          </a:xfrm>
          <a:prstGeom prst="rect">
            <a:avLst/>
          </a:prstGeom>
          <a:solidFill>
            <a:srgbClr val="008000"/>
          </a:solidFill>
          <a:ln>
            <a:solidFill>
              <a:srgbClr val="000000"/>
            </a:solidFill>
          </a:ln>
        </p:spPr>
      </p:sp>
      <p:sp>
        <p:nvSpPr>
          <p:cNvPr id="185" name="Rectangle 12"/>
          <p:cNvSpPr/>
          <p:nvPr/>
        </p:nvSpPr>
        <p:spPr>
          <a:xfrm>
            <a:off x="4080600" y="914400"/>
            <a:ext cx="376920" cy="457200"/>
          </a:xfrm>
          <a:prstGeom prst="rect">
            <a:avLst/>
          </a:prstGeom>
          <a:solidFill>
            <a:srgbClr val="008000"/>
          </a:solidFill>
          <a:ln>
            <a:solidFill>
              <a:srgbClr val="000000"/>
            </a:solidFill>
          </a:ln>
        </p:spPr>
      </p:sp>
      <p:sp>
        <p:nvSpPr>
          <p:cNvPr id="186" name="Rectangle 13"/>
          <p:cNvSpPr/>
          <p:nvPr/>
        </p:nvSpPr>
        <p:spPr>
          <a:xfrm>
            <a:off x="4457520" y="914400"/>
            <a:ext cx="377280" cy="457200"/>
          </a:xfrm>
          <a:prstGeom prst="rect">
            <a:avLst/>
          </a:prstGeom>
          <a:solidFill>
            <a:srgbClr val="008000"/>
          </a:solidFill>
          <a:ln>
            <a:solidFill>
              <a:srgbClr val="000000"/>
            </a:solidFill>
          </a:ln>
        </p:spPr>
      </p:sp>
      <p:sp>
        <p:nvSpPr>
          <p:cNvPr id="187" name="Rectangle 14"/>
          <p:cNvSpPr/>
          <p:nvPr/>
        </p:nvSpPr>
        <p:spPr>
          <a:xfrm>
            <a:off x="4834800" y="914400"/>
            <a:ext cx="376920" cy="457200"/>
          </a:xfrm>
          <a:prstGeom prst="rect">
            <a:avLst/>
          </a:prstGeom>
          <a:solidFill>
            <a:srgbClr val="008000"/>
          </a:solidFill>
          <a:ln>
            <a:solidFill>
              <a:srgbClr val="000000"/>
            </a:solidFill>
          </a:ln>
        </p:spPr>
      </p:sp>
      <p:sp>
        <p:nvSpPr>
          <p:cNvPr id="188" name="Rectangle 15"/>
          <p:cNvSpPr/>
          <p:nvPr/>
        </p:nvSpPr>
        <p:spPr>
          <a:xfrm>
            <a:off x="5211720" y="914400"/>
            <a:ext cx="377640" cy="457200"/>
          </a:xfrm>
          <a:prstGeom prst="rect">
            <a:avLst/>
          </a:prstGeom>
          <a:solidFill>
            <a:srgbClr val="008000"/>
          </a:solidFill>
          <a:ln>
            <a:solidFill>
              <a:srgbClr val="000000"/>
            </a:solidFill>
          </a:ln>
        </p:spPr>
      </p:sp>
      <p:sp>
        <p:nvSpPr>
          <p:cNvPr id="189" name="Rectangle 16"/>
          <p:cNvSpPr/>
          <p:nvPr/>
        </p:nvSpPr>
        <p:spPr>
          <a:xfrm>
            <a:off x="5589360" y="914400"/>
            <a:ext cx="377280" cy="457200"/>
          </a:xfrm>
          <a:prstGeom prst="rect">
            <a:avLst/>
          </a:prstGeom>
          <a:solidFill>
            <a:srgbClr val="008000"/>
          </a:solidFill>
          <a:ln>
            <a:solidFill>
              <a:srgbClr val="000000"/>
            </a:solidFill>
          </a:ln>
        </p:spPr>
      </p:sp>
      <p:sp>
        <p:nvSpPr>
          <p:cNvPr id="190" name="Rectangle 17"/>
          <p:cNvSpPr/>
          <p:nvPr/>
        </p:nvSpPr>
        <p:spPr>
          <a:xfrm>
            <a:off x="5966640" y="914400"/>
            <a:ext cx="376920" cy="457200"/>
          </a:xfrm>
          <a:prstGeom prst="rect">
            <a:avLst/>
          </a:prstGeom>
          <a:solidFill>
            <a:srgbClr val="008000"/>
          </a:solidFill>
          <a:ln>
            <a:solidFill>
              <a:srgbClr val="000000"/>
            </a:solidFill>
          </a:ln>
        </p:spPr>
      </p:sp>
      <p:sp>
        <p:nvSpPr>
          <p:cNvPr id="191" name="Rectangle 18"/>
          <p:cNvSpPr/>
          <p:nvPr/>
        </p:nvSpPr>
        <p:spPr>
          <a:xfrm>
            <a:off x="6343560" y="914400"/>
            <a:ext cx="377280" cy="457200"/>
          </a:xfrm>
          <a:prstGeom prst="rect">
            <a:avLst/>
          </a:prstGeom>
          <a:solidFill>
            <a:srgbClr val="008000"/>
          </a:solidFill>
          <a:ln>
            <a:solidFill>
              <a:srgbClr val="000000"/>
            </a:solidFill>
          </a:ln>
        </p:spPr>
      </p:sp>
      <p:sp>
        <p:nvSpPr>
          <p:cNvPr id="192" name="Rectangle 19"/>
          <p:cNvSpPr/>
          <p:nvPr/>
        </p:nvSpPr>
        <p:spPr>
          <a:xfrm>
            <a:off x="6720840" y="914400"/>
            <a:ext cx="376920" cy="457200"/>
          </a:xfrm>
          <a:prstGeom prst="rect">
            <a:avLst/>
          </a:prstGeom>
          <a:solidFill>
            <a:srgbClr val="008000"/>
          </a:solidFill>
          <a:ln>
            <a:solidFill>
              <a:srgbClr val="000000"/>
            </a:solidFill>
          </a:ln>
        </p:spPr>
      </p:sp>
      <p:sp>
        <p:nvSpPr>
          <p:cNvPr id="193" name="Rectangle 20"/>
          <p:cNvSpPr/>
          <p:nvPr/>
        </p:nvSpPr>
        <p:spPr>
          <a:xfrm>
            <a:off x="7097760" y="914400"/>
            <a:ext cx="377640" cy="457200"/>
          </a:xfrm>
          <a:prstGeom prst="rect">
            <a:avLst/>
          </a:prstGeom>
          <a:solidFill>
            <a:srgbClr val="008000"/>
          </a:solidFill>
          <a:ln>
            <a:solidFill>
              <a:srgbClr val="000000"/>
            </a:solidFill>
          </a:ln>
        </p:spPr>
      </p:sp>
      <p:sp>
        <p:nvSpPr>
          <p:cNvPr id="194" name="Rectangle 21"/>
          <p:cNvSpPr/>
          <p:nvPr/>
        </p:nvSpPr>
        <p:spPr>
          <a:xfrm>
            <a:off x="7475400" y="914400"/>
            <a:ext cx="376920" cy="457200"/>
          </a:xfrm>
          <a:prstGeom prst="rect">
            <a:avLst/>
          </a:prstGeom>
          <a:solidFill>
            <a:srgbClr val="008000"/>
          </a:solidFill>
          <a:ln>
            <a:solidFill>
              <a:srgbClr val="000000"/>
            </a:solidFill>
          </a:ln>
        </p:spPr>
      </p:sp>
      <p:sp>
        <p:nvSpPr>
          <p:cNvPr id="195" name="Rectangle 22"/>
          <p:cNvSpPr/>
          <p:nvPr/>
        </p:nvSpPr>
        <p:spPr>
          <a:xfrm>
            <a:off x="7852320" y="914400"/>
            <a:ext cx="377280" cy="457200"/>
          </a:xfrm>
          <a:prstGeom prst="rect">
            <a:avLst/>
          </a:prstGeom>
          <a:solidFill>
            <a:srgbClr val="008000"/>
          </a:solidFill>
          <a:ln>
            <a:solidFill>
              <a:srgbClr val="000000"/>
            </a:solidFill>
          </a:ln>
        </p:spPr>
      </p:sp>
      <p:sp>
        <p:nvSpPr>
          <p:cNvPr id="196" name="Rectangle 23"/>
          <p:cNvSpPr/>
          <p:nvPr/>
        </p:nvSpPr>
        <p:spPr>
          <a:xfrm>
            <a:off x="8229600" y="914400"/>
            <a:ext cx="376920" cy="457200"/>
          </a:xfrm>
          <a:prstGeom prst="rect">
            <a:avLst/>
          </a:prstGeom>
          <a:solidFill>
            <a:srgbClr val="008000"/>
          </a:solidFill>
          <a:ln>
            <a:solidFill>
              <a:srgbClr val="000000"/>
            </a:solidFill>
          </a:ln>
        </p:spPr>
      </p:sp>
      <p:sp>
        <p:nvSpPr>
          <p:cNvPr id="197" name="Rectangle 24"/>
          <p:cNvSpPr/>
          <p:nvPr/>
        </p:nvSpPr>
        <p:spPr>
          <a:xfrm>
            <a:off x="8606520" y="914400"/>
            <a:ext cx="377280" cy="457200"/>
          </a:xfrm>
          <a:prstGeom prst="rect">
            <a:avLst/>
          </a:prstGeom>
          <a:solidFill>
            <a:srgbClr val="008000"/>
          </a:solidFill>
          <a:ln>
            <a:solidFill>
              <a:srgbClr val="000000"/>
            </a:solidFill>
          </a:ln>
        </p:spPr>
      </p:sp>
      <p:sp>
        <p:nvSpPr>
          <p:cNvPr id="198" name="Rectangle 25"/>
          <p:cNvSpPr/>
          <p:nvPr/>
        </p:nvSpPr>
        <p:spPr>
          <a:xfrm>
            <a:off x="8983800" y="914400"/>
            <a:ext cx="377640" cy="457200"/>
          </a:xfrm>
          <a:prstGeom prst="rect">
            <a:avLst/>
          </a:prstGeom>
          <a:solidFill>
            <a:srgbClr val="008000"/>
          </a:solidFill>
          <a:ln>
            <a:solidFill>
              <a:srgbClr val="000000"/>
            </a:solidFill>
          </a:ln>
        </p:spPr>
      </p:sp>
      <p:sp>
        <p:nvSpPr>
          <p:cNvPr id="199" name="Rectangle 26"/>
          <p:cNvSpPr/>
          <p:nvPr/>
        </p:nvSpPr>
        <p:spPr>
          <a:xfrm>
            <a:off x="685800" y="1600200"/>
            <a:ext cx="104040" cy="457200"/>
          </a:xfrm>
          <a:prstGeom prst="rect">
            <a:avLst/>
          </a:prstGeom>
          <a:solidFill>
            <a:srgbClr val="008000"/>
          </a:solidFill>
          <a:ln>
            <a:solidFill>
              <a:srgbClr val="000000"/>
            </a:solidFill>
          </a:ln>
        </p:spPr>
      </p:sp>
      <p:sp>
        <p:nvSpPr>
          <p:cNvPr id="200" name="Rectangle 27"/>
          <p:cNvSpPr/>
          <p:nvPr/>
        </p:nvSpPr>
        <p:spPr>
          <a:xfrm>
            <a:off x="921960" y="1600200"/>
            <a:ext cx="508320" cy="457200"/>
          </a:xfrm>
          <a:prstGeom prst="rect">
            <a:avLst/>
          </a:prstGeom>
          <a:solidFill>
            <a:srgbClr val="008000"/>
          </a:solidFill>
          <a:ln>
            <a:solidFill>
              <a:srgbClr val="000000"/>
            </a:solidFill>
          </a:ln>
        </p:spPr>
      </p:sp>
      <p:sp>
        <p:nvSpPr>
          <p:cNvPr id="201" name="Rectangle 28"/>
          <p:cNvSpPr/>
          <p:nvPr/>
        </p:nvSpPr>
        <p:spPr>
          <a:xfrm>
            <a:off x="4838400" y="1600200"/>
            <a:ext cx="2473920" cy="457200"/>
          </a:xfrm>
          <a:prstGeom prst="rect">
            <a:avLst/>
          </a:prstGeom>
          <a:solidFill>
            <a:srgbClr val="008000"/>
          </a:solidFill>
          <a:ln>
            <a:solidFill>
              <a:srgbClr val="000000"/>
            </a:solidFill>
          </a:ln>
        </p:spPr>
      </p:sp>
      <p:sp>
        <p:nvSpPr>
          <p:cNvPr id="202" name="Rectangle 29"/>
          <p:cNvSpPr/>
          <p:nvPr/>
        </p:nvSpPr>
        <p:spPr>
          <a:xfrm>
            <a:off x="7312320" y="1600200"/>
            <a:ext cx="2060280" cy="457200"/>
          </a:xfrm>
          <a:prstGeom prst="rect">
            <a:avLst/>
          </a:prstGeom>
          <a:solidFill>
            <a:srgbClr val="008000"/>
          </a:solidFill>
          <a:ln>
            <a:solidFill>
              <a:srgbClr val="000000"/>
            </a:solidFill>
          </a:ln>
        </p:spPr>
      </p:sp>
      <p:sp>
        <p:nvSpPr>
          <p:cNvPr id="203" name="Rectangle 30"/>
          <p:cNvSpPr/>
          <p:nvPr/>
        </p:nvSpPr>
        <p:spPr>
          <a:xfrm>
            <a:off x="789840" y="1600200"/>
            <a:ext cx="132120" cy="457200"/>
          </a:xfrm>
          <a:prstGeom prst="rect">
            <a:avLst/>
          </a:prstGeom>
          <a:solidFill>
            <a:srgbClr val="008000"/>
          </a:solidFill>
          <a:ln>
            <a:solidFill>
              <a:srgbClr val="000000"/>
            </a:solidFill>
          </a:ln>
        </p:spPr>
      </p:sp>
      <p:sp>
        <p:nvSpPr>
          <p:cNvPr id="204" name="Rectangle 31"/>
          <p:cNvSpPr/>
          <p:nvPr/>
        </p:nvSpPr>
        <p:spPr>
          <a:xfrm>
            <a:off x="3897000" y="1600200"/>
            <a:ext cx="941400" cy="457200"/>
          </a:xfrm>
          <a:prstGeom prst="rect">
            <a:avLst/>
          </a:prstGeom>
          <a:solidFill>
            <a:srgbClr val="008000"/>
          </a:solidFill>
          <a:ln>
            <a:solidFill>
              <a:srgbClr val="000000"/>
            </a:solidFill>
          </a:ln>
        </p:spPr>
      </p:sp>
      <p:sp>
        <p:nvSpPr>
          <p:cNvPr id="205" name="Rectangle 32"/>
          <p:cNvSpPr/>
          <p:nvPr/>
        </p:nvSpPr>
        <p:spPr>
          <a:xfrm>
            <a:off x="1430280" y="1600200"/>
            <a:ext cx="508320" cy="457200"/>
          </a:xfrm>
          <a:prstGeom prst="rect">
            <a:avLst/>
          </a:prstGeom>
          <a:solidFill>
            <a:srgbClr val="008000"/>
          </a:solidFill>
          <a:ln>
            <a:solidFill>
              <a:srgbClr val="000000"/>
            </a:solidFill>
          </a:ln>
        </p:spPr>
      </p:sp>
      <p:sp>
        <p:nvSpPr>
          <p:cNvPr id="206" name="Rectangle 33"/>
          <p:cNvSpPr/>
          <p:nvPr/>
        </p:nvSpPr>
        <p:spPr>
          <a:xfrm>
            <a:off x="1938600" y="1600200"/>
            <a:ext cx="941400" cy="457200"/>
          </a:xfrm>
          <a:prstGeom prst="rect">
            <a:avLst/>
          </a:prstGeom>
          <a:solidFill>
            <a:srgbClr val="008000"/>
          </a:solidFill>
          <a:ln>
            <a:solidFill>
              <a:srgbClr val="000000"/>
            </a:solidFill>
          </a:ln>
        </p:spPr>
      </p:sp>
      <p:sp>
        <p:nvSpPr>
          <p:cNvPr id="207" name="Rectangle 34"/>
          <p:cNvSpPr/>
          <p:nvPr/>
        </p:nvSpPr>
        <p:spPr>
          <a:xfrm>
            <a:off x="2880000" y="1600200"/>
            <a:ext cx="508320" cy="457200"/>
          </a:xfrm>
          <a:prstGeom prst="rect">
            <a:avLst/>
          </a:prstGeom>
          <a:solidFill>
            <a:srgbClr val="008000"/>
          </a:solidFill>
          <a:ln>
            <a:solidFill>
              <a:srgbClr val="000000"/>
            </a:solidFill>
          </a:ln>
        </p:spPr>
      </p:sp>
      <p:sp>
        <p:nvSpPr>
          <p:cNvPr id="208" name="Rectangle 35"/>
          <p:cNvSpPr/>
          <p:nvPr/>
        </p:nvSpPr>
        <p:spPr>
          <a:xfrm>
            <a:off x="3388320" y="1600200"/>
            <a:ext cx="508680" cy="457200"/>
          </a:xfrm>
          <a:prstGeom prst="rect">
            <a:avLst/>
          </a:prstGeom>
          <a:solidFill>
            <a:srgbClr val="008000"/>
          </a:solidFill>
          <a:ln>
            <a:solidFill>
              <a:srgbClr val="000000"/>
            </a:solidFill>
          </a:ln>
        </p:spPr>
      </p:sp>
      <p:sp>
        <p:nvSpPr>
          <p:cNvPr id="209" name="TextShape 36"/>
          <p:cNvSpPr txBox="1"/>
          <p:nvPr/>
        </p:nvSpPr>
        <p:spPr>
          <a:xfrm>
            <a:off x="529560" y="2286000"/>
            <a:ext cx="9071640" cy="235656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10 projects</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$227,700</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2363 votes </a:t>
            </a:r>
            <a:r>
              <a:rPr b="0" i="1" lang="en-US" sz="3200" spc="-1" strike="noStrike">
                <a:solidFill>
                  <a:srgbClr val="000000"/>
                </a:solidFill>
                <a:uFill>
                  <a:solidFill>
                    <a:srgbClr val="ffffff"/>
                  </a:solidFill>
                </a:uFill>
                <a:latin typeface="Arial"/>
              </a:rPr>
              <a:t>(not distinct voters!)</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$96 / vote</a:t>
            </a:r>
            <a:endParaRPr b="0" lang="en-US" sz="3200" spc="-1" strike="noStrike">
              <a:solidFill>
                <a:srgbClr val="000000"/>
              </a:solidFill>
              <a:uFill>
                <a:solidFill>
                  <a:srgbClr val="ffffff"/>
                </a:solidFill>
              </a:uFill>
              <a:latin typeface="Arial"/>
            </a:endParaRPr>
          </a:p>
        </p:txBody>
      </p:sp>
    </p:spTree>
  </p:cSld>
  <p:timing>
    <p:tnLst>
      <p:par>
        <p:cTn id="151" dur="indefinite" restart="never" nodeType="tmRoot">
          <p:childTnLst>
            <p:seq>
              <p:cTn id="152" nodeType="mainSeq">
                <p:childTnLst>
                  <p:par>
                    <p:cTn id="153" fill="freeze">
                      <p:stCondLst>
                        <p:cond delay="indefinite"/>
                      </p:stCondLst>
                      <p:childTnLst>
                        <p:par>
                          <p:cTn id="154" fill="freeze">
                            <p:stCondLst>
                              <p:cond delay="0"/>
                            </p:stCondLst>
                            <p:childTnLst>
                              <p:par>
                                <p:cTn id="155" nodeType="clickEffect" fill="hold" presetClass="entr" presetID="1">
                                  <p:stCondLst>
                                    <p:cond delay="0"/>
                                  </p:stCondLst>
                                  <p:childTnLst>
                                    <p:set>
                                      <p:cBhvr>
                                        <p:cTn id="156" dur="1" fill="hold">
                                          <p:stCondLst>
                                            <p:cond delay="0"/>
                                          </p:stCondLst>
                                        </p:cTn>
                                        <p:tgtEl>
                                          <p:spTgt spid="174"/>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TextShape 1"/>
          <p:cNvSpPr txBox="1"/>
          <p:nvPr/>
        </p:nvSpPr>
        <p:spPr>
          <a:xfrm>
            <a:off x="905040" y="2966760"/>
            <a:ext cx="854280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Little free libraries</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$13,000,  620 votes,   $21/vote</a:t>
            </a:r>
            <a:endParaRPr b="0" lang="en-US" sz="3200" spc="-1" strike="noStrike">
              <a:solidFill>
                <a:srgbClr val="000000"/>
              </a:solidFill>
              <a:uFill>
                <a:solidFill>
                  <a:srgbClr val="ffffff"/>
                </a:solidFill>
              </a:uFill>
              <a:latin typeface="Arial"/>
            </a:endParaRPr>
          </a:p>
        </p:txBody>
      </p:sp>
      <p:sp>
        <p:nvSpPr>
          <p:cNvPr id="211" name="TextShape 2"/>
          <p:cNvSpPr txBox="1"/>
          <p:nvPr/>
        </p:nvSpPr>
        <p:spPr>
          <a:xfrm>
            <a:off x="339840" y="1137960"/>
            <a:ext cx="907164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Central Square toilet</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$32</a:t>
            </a:r>
            <a:r>
              <a:rPr b="0" lang="en-US" sz="2000" spc="-1" strike="noStrike">
                <a:solidFill>
                  <a:srgbClr val="000000"/>
                </a:solidFill>
                <a:uFill>
                  <a:solidFill>
                    <a:srgbClr val="ffffff"/>
                  </a:solidFill>
                </a:uFill>
                <a:latin typeface="LucidaGrande"/>
                <a:ea typeface="LucidaGrande"/>
              </a:rPr>
              <a:t>0,000;</a:t>
            </a:r>
            <a:r>
              <a:rPr b="0" lang="en-US" sz="2000" spc="-1" strike="noStrike">
                <a:solidFill>
                  <a:srgbClr val="000000"/>
                </a:solidFill>
                <a:uFill>
                  <a:solidFill>
                    <a:srgbClr val="ffffff"/>
                  </a:solidFill>
                </a:uFill>
                <a:latin typeface="Arial"/>
              </a:rPr>
              <a:t>   945 votes,  $339/vote</a:t>
            </a:r>
            <a:endParaRPr b="0" lang="en-US" sz="3200" spc="-1" strike="noStrike">
              <a:solidFill>
                <a:srgbClr val="000000"/>
              </a:solidFill>
              <a:uFill>
                <a:solidFill>
                  <a:srgbClr val="ffffff"/>
                </a:solidFill>
              </a:uFill>
              <a:latin typeface="Arial"/>
            </a:endParaRPr>
          </a:p>
        </p:txBody>
      </p:sp>
      <p:sp>
        <p:nvSpPr>
          <p:cNvPr id="212" name="Rectangle 3"/>
          <p:cNvSpPr/>
          <p:nvPr/>
        </p:nvSpPr>
        <p:spPr>
          <a:xfrm>
            <a:off x="676440" y="1595160"/>
            <a:ext cx="377280" cy="457200"/>
          </a:xfrm>
          <a:prstGeom prst="rect">
            <a:avLst/>
          </a:prstGeom>
          <a:solidFill>
            <a:srgbClr val="008000"/>
          </a:solidFill>
          <a:ln>
            <a:solidFill>
              <a:srgbClr val="000000"/>
            </a:solidFill>
          </a:ln>
        </p:spPr>
      </p:sp>
      <p:sp>
        <p:nvSpPr>
          <p:cNvPr id="213" name="Rectangle 4"/>
          <p:cNvSpPr/>
          <p:nvPr/>
        </p:nvSpPr>
        <p:spPr>
          <a:xfrm>
            <a:off x="1053720" y="1595160"/>
            <a:ext cx="376920" cy="457200"/>
          </a:xfrm>
          <a:prstGeom prst="rect">
            <a:avLst/>
          </a:prstGeom>
          <a:solidFill>
            <a:srgbClr val="008000"/>
          </a:solidFill>
          <a:ln>
            <a:solidFill>
              <a:srgbClr val="000000"/>
            </a:solidFill>
          </a:ln>
        </p:spPr>
      </p:sp>
      <p:sp>
        <p:nvSpPr>
          <p:cNvPr id="214" name="Rectangle 5"/>
          <p:cNvSpPr/>
          <p:nvPr/>
        </p:nvSpPr>
        <p:spPr>
          <a:xfrm>
            <a:off x="1430640" y="1595160"/>
            <a:ext cx="377640" cy="457200"/>
          </a:xfrm>
          <a:prstGeom prst="rect">
            <a:avLst/>
          </a:prstGeom>
          <a:solidFill>
            <a:srgbClr val="008000"/>
          </a:solidFill>
          <a:ln>
            <a:solidFill>
              <a:srgbClr val="000000"/>
            </a:solidFill>
          </a:ln>
        </p:spPr>
      </p:sp>
      <p:sp>
        <p:nvSpPr>
          <p:cNvPr id="215" name="Rectangle 6"/>
          <p:cNvSpPr/>
          <p:nvPr/>
        </p:nvSpPr>
        <p:spPr>
          <a:xfrm>
            <a:off x="1808280" y="1595160"/>
            <a:ext cx="376920" cy="457200"/>
          </a:xfrm>
          <a:prstGeom prst="rect">
            <a:avLst/>
          </a:prstGeom>
          <a:solidFill>
            <a:srgbClr val="008000"/>
          </a:solidFill>
          <a:ln>
            <a:solidFill>
              <a:srgbClr val="000000"/>
            </a:solidFill>
          </a:ln>
        </p:spPr>
      </p:sp>
      <p:sp>
        <p:nvSpPr>
          <p:cNvPr id="216" name="Rectangle 7"/>
          <p:cNvSpPr/>
          <p:nvPr/>
        </p:nvSpPr>
        <p:spPr>
          <a:xfrm>
            <a:off x="2185200" y="1595160"/>
            <a:ext cx="377280" cy="457200"/>
          </a:xfrm>
          <a:prstGeom prst="rect">
            <a:avLst/>
          </a:prstGeom>
          <a:solidFill>
            <a:srgbClr val="008000"/>
          </a:solidFill>
          <a:ln>
            <a:solidFill>
              <a:srgbClr val="000000"/>
            </a:solidFill>
          </a:ln>
        </p:spPr>
      </p:sp>
      <p:sp>
        <p:nvSpPr>
          <p:cNvPr id="217" name="Rectangle 8"/>
          <p:cNvSpPr/>
          <p:nvPr/>
        </p:nvSpPr>
        <p:spPr>
          <a:xfrm>
            <a:off x="2562480" y="1595160"/>
            <a:ext cx="376920" cy="457200"/>
          </a:xfrm>
          <a:prstGeom prst="rect">
            <a:avLst/>
          </a:prstGeom>
          <a:solidFill>
            <a:srgbClr val="008000"/>
          </a:solidFill>
          <a:ln>
            <a:solidFill>
              <a:srgbClr val="000000"/>
            </a:solidFill>
          </a:ln>
        </p:spPr>
      </p:sp>
      <p:sp>
        <p:nvSpPr>
          <p:cNvPr id="218" name="Rectangle 9"/>
          <p:cNvSpPr/>
          <p:nvPr/>
        </p:nvSpPr>
        <p:spPr>
          <a:xfrm>
            <a:off x="2939400" y="1595160"/>
            <a:ext cx="377280" cy="457200"/>
          </a:xfrm>
          <a:prstGeom prst="rect">
            <a:avLst/>
          </a:prstGeom>
          <a:solidFill>
            <a:srgbClr val="008000"/>
          </a:solidFill>
          <a:ln>
            <a:solidFill>
              <a:srgbClr val="000000"/>
            </a:solidFill>
          </a:ln>
        </p:spPr>
      </p:sp>
      <p:sp>
        <p:nvSpPr>
          <p:cNvPr id="219" name="Rectangle 10"/>
          <p:cNvSpPr/>
          <p:nvPr/>
        </p:nvSpPr>
        <p:spPr>
          <a:xfrm>
            <a:off x="3316680" y="1595160"/>
            <a:ext cx="377280" cy="457200"/>
          </a:xfrm>
          <a:prstGeom prst="rect">
            <a:avLst/>
          </a:prstGeom>
          <a:solidFill>
            <a:srgbClr val="008000"/>
          </a:solidFill>
          <a:ln>
            <a:solidFill>
              <a:srgbClr val="000000"/>
            </a:solidFill>
          </a:ln>
        </p:spPr>
      </p:sp>
      <p:sp>
        <p:nvSpPr>
          <p:cNvPr id="220" name="Rectangle 11"/>
          <p:cNvSpPr/>
          <p:nvPr/>
        </p:nvSpPr>
        <p:spPr>
          <a:xfrm>
            <a:off x="3693960" y="1595160"/>
            <a:ext cx="377280" cy="457200"/>
          </a:xfrm>
          <a:prstGeom prst="rect">
            <a:avLst/>
          </a:prstGeom>
          <a:solidFill>
            <a:srgbClr val="008000"/>
          </a:solidFill>
          <a:ln>
            <a:solidFill>
              <a:srgbClr val="000000"/>
            </a:solidFill>
          </a:ln>
        </p:spPr>
      </p:sp>
      <p:sp>
        <p:nvSpPr>
          <p:cNvPr id="221" name="Rectangle 12"/>
          <p:cNvSpPr/>
          <p:nvPr/>
        </p:nvSpPr>
        <p:spPr>
          <a:xfrm>
            <a:off x="4071240" y="1595160"/>
            <a:ext cx="376920" cy="457200"/>
          </a:xfrm>
          <a:prstGeom prst="rect">
            <a:avLst/>
          </a:prstGeom>
          <a:solidFill>
            <a:srgbClr val="008000"/>
          </a:solidFill>
          <a:ln>
            <a:solidFill>
              <a:srgbClr val="000000"/>
            </a:solidFill>
          </a:ln>
        </p:spPr>
      </p:sp>
      <p:sp>
        <p:nvSpPr>
          <p:cNvPr id="222" name="Rectangle 13"/>
          <p:cNvSpPr/>
          <p:nvPr/>
        </p:nvSpPr>
        <p:spPr>
          <a:xfrm>
            <a:off x="4448160" y="1595160"/>
            <a:ext cx="377280" cy="457200"/>
          </a:xfrm>
          <a:prstGeom prst="rect">
            <a:avLst/>
          </a:prstGeom>
          <a:solidFill>
            <a:srgbClr val="008000"/>
          </a:solidFill>
          <a:ln>
            <a:solidFill>
              <a:srgbClr val="000000"/>
            </a:solidFill>
          </a:ln>
        </p:spPr>
      </p:sp>
      <p:sp>
        <p:nvSpPr>
          <p:cNvPr id="223" name="Rectangle 14"/>
          <p:cNvSpPr/>
          <p:nvPr/>
        </p:nvSpPr>
        <p:spPr>
          <a:xfrm>
            <a:off x="4825440" y="1595160"/>
            <a:ext cx="376920" cy="457200"/>
          </a:xfrm>
          <a:prstGeom prst="rect">
            <a:avLst/>
          </a:prstGeom>
          <a:solidFill>
            <a:srgbClr val="008000"/>
          </a:solidFill>
          <a:ln>
            <a:solidFill>
              <a:srgbClr val="000000"/>
            </a:solidFill>
          </a:ln>
        </p:spPr>
      </p:sp>
      <p:sp>
        <p:nvSpPr>
          <p:cNvPr id="224" name="Rectangle 15"/>
          <p:cNvSpPr/>
          <p:nvPr/>
        </p:nvSpPr>
        <p:spPr>
          <a:xfrm>
            <a:off x="5202360" y="1595160"/>
            <a:ext cx="377640" cy="457200"/>
          </a:xfrm>
          <a:prstGeom prst="rect">
            <a:avLst/>
          </a:prstGeom>
          <a:solidFill>
            <a:srgbClr val="008000"/>
          </a:solidFill>
          <a:ln>
            <a:solidFill>
              <a:srgbClr val="000000"/>
            </a:solidFill>
          </a:ln>
        </p:spPr>
      </p:sp>
      <p:sp>
        <p:nvSpPr>
          <p:cNvPr id="225" name="Rectangle 16"/>
          <p:cNvSpPr/>
          <p:nvPr/>
        </p:nvSpPr>
        <p:spPr>
          <a:xfrm>
            <a:off x="5580000" y="1595160"/>
            <a:ext cx="377280" cy="457200"/>
          </a:xfrm>
          <a:prstGeom prst="rect">
            <a:avLst/>
          </a:prstGeom>
          <a:solidFill>
            <a:srgbClr val="008000"/>
          </a:solidFill>
          <a:ln>
            <a:solidFill>
              <a:srgbClr val="000000"/>
            </a:solidFill>
          </a:ln>
        </p:spPr>
      </p:sp>
      <p:sp>
        <p:nvSpPr>
          <p:cNvPr id="226" name="Rectangle 17"/>
          <p:cNvSpPr/>
          <p:nvPr/>
        </p:nvSpPr>
        <p:spPr>
          <a:xfrm>
            <a:off x="5957280" y="1595160"/>
            <a:ext cx="376920" cy="457200"/>
          </a:xfrm>
          <a:prstGeom prst="rect">
            <a:avLst/>
          </a:prstGeom>
          <a:solidFill>
            <a:srgbClr val="008000"/>
          </a:solidFill>
          <a:ln>
            <a:solidFill>
              <a:srgbClr val="000000"/>
            </a:solidFill>
          </a:ln>
        </p:spPr>
      </p:sp>
      <p:sp>
        <p:nvSpPr>
          <p:cNvPr id="227" name="Rectangle 18"/>
          <p:cNvSpPr/>
          <p:nvPr/>
        </p:nvSpPr>
        <p:spPr>
          <a:xfrm>
            <a:off x="6334200" y="1595160"/>
            <a:ext cx="377280" cy="457200"/>
          </a:xfrm>
          <a:prstGeom prst="rect">
            <a:avLst/>
          </a:prstGeom>
          <a:solidFill>
            <a:srgbClr val="008000"/>
          </a:solidFill>
          <a:ln>
            <a:solidFill>
              <a:srgbClr val="000000"/>
            </a:solidFill>
          </a:ln>
        </p:spPr>
      </p:sp>
      <p:sp>
        <p:nvSpPr>
          <p:cNvPr id="228" name="Rectangle 19"/>
          <p:cNvSpPr/>
          <p:nvPr/>
        </p:nvSpPr>
        <p:spPr>
          <a:xfrm>
            <a:off x="6711480" y="1595160"/>
            <a:ext cx="376920" cy="457200"/>
          </a:xfrm>
          <a:prstGeom prst="rect">
            <a:avLst/>
          </a:prstGeom>
          <a:solidFill>
            <a:srgbClr val="008000"/>
          </a:solidFill>
          <a:ln>
            <a:solidFill>
              <a:srgbClr val="000000"/>
            </a:solidFill>
          </a:ln>
        </p:spPr>
      </p:sp>
      <p:sp>
        <p:nvSpPr>
          <p:cNvPr id="229" name="Rectangle 20"/>
          <p:cNvSpPr/>
          <p:nvPr/>
        </p:nvSpPr>
        <p:spPr>
          <a:xfrm>
            <a:off x="7088400" y="1595160"/>
            <a:ext cx="377640" cy="457200"/>
          </a:xfrm>
          <a:prstGeom prst="rect">
            <a:avLst/>
          </a:prstGeom>
          <a:solidFill>
            <a:srgbClr val="008000"/>
          </a:solidFill>
          <a:ln>
            <a:solidFill>
              <a:srgbClr val="000000"/>
            </a:solidFill>
          </a:ln>
        </p:spPr>
      </p:sp>
      <p:sp>
        <p:nvSpPr>
          <p:cNvPr id="230" name="Rectangle 21"/>
          <p:cNvSpPr/>
          <p:nvPr/>
        </p:nvSpPr>
        <p:spPr>
          <a:xfrm>
            <a:off x="7466040" y="1595160"/>
            <a:ext cx="376920" cy="457200"/>
          </a:xfrm>
          <a:prstGeom prst="rect">
            <a:avLst/>
          </a:prstGeom>
          <a:solidFill>
            <a:srgbClr val="008000"/>
          </a:solidFill>
          <a:ln>
            <a:solidFill>
              <a:srgbClr val="000000"/>
            </a:solidFill>
          </a:ln>
        </p:spPr>
      </p:sp>
      <p:sp>
        <p:nvSpPr>
          <p:cNvPr id="231" name="Rectangle 22"/>
          <p:cNvSpPr/>
          <p:nvPr/>
        </p:nvSpPr>
        <p:spPr>
          <a:xfrm>
            <a:off x="7842960" y="1595160"/>
            <a:ext cx="377280" cy="457200"/>
          </a:xfrm>
          <a:prstGeom prst="rect">
            <a:avLst/>
          </a:prstGeom>
          <a:solidFill>
            <a:srgbClr val="008000"/>
          </a:solidFill>
          <a:ln>
            <a:solidFill>
              <a:srgbClr val="000000"/>
            </a:solidFill>
          </a:ln>
        </p:spPr>
      </p:sp>
      <p:sp>
        <p:nvSpPr>
          <p:cNvPr id="232" name="Rectangle 23"/>
          <p:cNvSpPr/>
          <p:nvPr/>
        </p:nvSpPr>
        <p:spPr>
          <a:xfrm>
            <a:off x="8220240" y="1595160"/>
            <a:ext cx="376920" cy="457200"/>
          </a:xfrm>
          <a:prstGeom prst="rect">
            <a:avLst/>
          </a:prstGeom>
          <a:solidFill>
            <a:srgbClr val="008000"/>
          </a:solidFill>
          <a:ln>
            <a:solidFill>
              <a:srgbClr val="000000"/>
            </a:solidFill>
          </a:ln>
        </p:spPr>
      </p:sp>
      <p:sp>
        <p:nvSpPr>
          <p:cNvPr id="233" name="Rectangle 24"/>
          <p:cNvSpPr/>
          <p:nvPr/>
        </p:nvSpPr>
        <p:spPr>
          <a:xfrm>
            <a:off x="8597160" y="1595160"/>
            <a:ext cx="377280" cy="457200"/>
          </a:xfrm>
          <a:prstGeom prst="rect">
            <a:avLst/>
          </a:prstGeom>
          <a:solidFill>
            <a:srgbClr val="008000"/>
          </a:solidFill>
          <a:ln>
            <a:solidFill>
              <a:srgbClr val="000000"/>
            </a:solidFill>
          </a:ln>
        </p:spPr>
      </p:sp>
      <p:sp>
        <p:nvSpPr>
          <p:cNvPr id="234" name="Rectangle 25"/>
          <p:cNvSpPr/>
          <p:nvPr/>
        </p:nvSpPr>
        <p:spPr>
          <a:xfrm>
            <a:off x="8974440" y="1595160"/>
            <a:ext cx="377640" cy="457200"/>
          </a:xfrm>
          <a:prstGeom prst="rect">
            <a:avLst/>
          </a:prstGeom>
          <a:solidFill>
            <a:srgbClr val="008000"/>
          </a:solidFill>
          <a:ln>
            <a:solidFill>
              <a:srgbClr val="000000"/>
            </a:solidFill>
          </a:ln>
        </p:spPr>
      </p:sp>
      <p:sp>
        <p:nvSpPr>
          <p:cNvPr id="235" name="Rectangle 26"/>
          <p:cNvSpPr/>
          <p:nvPr/>
        </p:nvSpPr>
        <p:spPr>
          <a:xfrm>
            <a:off x="676440" y="2280960"/>
            <a:ext cx="466560" cy="457200"/>
          </a:xfrm>
          <a:prstGeom prst="rect">
            <a:avLst/>
          </a:prstGeom>
          <a:solidFill>
            <a:srgbClr val="008000"/>
          </a:solidFill>
          <a:ln>
            <a:solidFill>
              <a:srgbClr val="000000"/>
            </a:solidFill>
          </a:ln>
        </p:spPr>
      </p:sp>
      <p:sp>
        <p:nvSpPr>
          <p:cNvPr id="236" name="Rectangle 27"/>
          <p:cNvSpPr/>
          <p:nvPr/>
        </p:nvSpPr>
        <p:spPr>
          <a:xfrm>
            <a:off x="1942920" y="2280960"/>
            <a:ext cx="571680" cy="457200"/>
          </a:xfrm>
          <a:prstGeom prst="rect">
            <a:avLst/>
          </a:prstGeom>
          <a:solidFill>
            <a:srgbClr val="008000"/>
          </a:solidFill>
          <a:ln>
            <a:solidFill>
              <a:srgbClr val="000000"/>
            </a:solidFill>
          </a:ln>
        </p:spPr>
      </p:sp>
      <p:sp>
        <p:nvSpPr>
          <p:cNvPr id="237" name="Rectangle 28"/>
          <p:cNvSpPr/>
          <p:nvPr/>
        </p:nvSpPr>
        <p:spPr>
          <a:xfrm>
            <a:off x="7429320" y="2280960"/>
            <a:ext cx="1943280" cy="457200"/>
          </a:xfrm>
          <a:prstGeom prst="rect">
            <a:avLst/>
          </a:prstGeom>
          <a:solidFill>
            <a:srgbClr val="008000"/>
          </a:solidFill>
          <a:ln>
            <a:solidFill>
              <a:srgbClr val="000000"/>
            </a:solidFill>
          </a:ln>
        </p:spPr>
      </p:sp>
      <p:sp>
        <p:nvSpPr>
          <p:cNvPr id="238" name="TextShape 29"/>
          <p:cNvSpPr txBox="1"/>
          <p:nvPr/>
        </p:nvSpPr>
        <p:spPr>
          <a:xfrm>
            <a:off x="905040" y="3423960"/>
            <a:ext cx="854280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Bus shelter real-time monitors</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Arial"/>
              </a:rPr>
              <a:t>$30,000,    748 votes,      $40/vote</a:t>
            </a:r>
            <a:endParaRPr b="0" lang="en-US" sz="3200" spc="-1" strike="noStrike">
              <a:solidFill>
                <a:srgbClr val="000000"/>
              </a:solidFill>
              <a:uFill>
                <a:solidFill>
                  <a:srgbClr val="ffffff"/>
                </a:solidFill>
              </a:uFill>
              <a:latin typeface="Arial"/>
            </a:endParaRPr>
          </a:p>
        </p:txBody>
      </p:sp>
      <p:sp>
        <p:nvSpPr>
          <p:cNvPr id="239" name="TextShape 30"/>
          <p:cNvSpPr txBox="1"/>
          <p:nvPr/>
        </p:nvSpPr>
        <p:spPr>
          <a:xfrm>
            <a:off x="905040" y="3881160"/>
            <a:ext cx="845820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Wayfinding banners</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Arial"/>
              </a:rPr>
              <a:t>$15,000,    246 votes,      $55/vote</a:t>
            </a:r>
            <a:endParaRPr b="0" lang="en-US" sz="3200" spc="-1" strike="noStrike">
              <a:solidFill>
                <a:srgbClr val="000000"/>
              </a:solidFill>
              <a:uFill>
                <a:solidFill>
                  <a:srgbClr val="ffffff"/>
                </a:solidFill>
              </a:uFill>
              <a:latin typeface="Arial"/>
            </a:endParaRPr>
          </a:p>
        </p:txBody>
      </p:sp>
      <p:sp>
        <p:nvSpPr>
          <p:cNvPr id="240" name="TextShape 31"/>
          <p:cNvSpPr txBox="1"/>
          <p:nvPr/>
        </p:nvSpPr>
        <p:spPr>
          <a:xfrm>
            <a:off x="905040" y="4338360"/>
            <a:ext cx="854280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O'Connell Library furniture</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Arial"/>
              </a:rPr>
              <a:t>$36,000,    634 votes,      $67/vote</a:t>
            </a:r>
            <a:endParaRPr b="0" lang="en-US" sz="3200" spc="-1" strike="noStrike">
              <a:solidFill>
                <a:srgbClr val="000000"/>
              </a:solidFill>
              <a:uFill>
                <a:solidFill>
                  <a:srgbClr val="ffffff"/>
                </a:solidFill>
              </a:uFill>
              <a:latin typeface="Arial"/>
            </a:endParaRPr>
          </a:p>
        </p:txBody>
      </p:sp>
      <p:sp>
        <p:nvSpPr>
          <p:cNvPr id="241" name="TextShape 32"/>
          <p:cNvSpPr txBox="1"/>
          <p:nvPr/>
        </p:nvSpPr>
        <p:spPr>
          <a:xfrm>
            <a:off x="905040" y="4795560"/>
            <a:ext cx="854280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Russel Field mural</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Arial"/>
              </a:rPr>
              <a:t>$22,600,    289 votes,      $76/vote</a:t>
            </a:r>
            <a:endParaRPr b="0" lang="en-US" sz="3200" spc="-1" strike="noStrike">
              <a:solidFill>
                <a:srgbClr val="000000"/>
              </a:solidFill>
              <a:uFill>
                <a:solidFill>
                  <a:srgbClr val="ffffff"/>
                </a:solidFill>
              </a:uFill>
              <a:latin typeface="Arial"/>
            </a:endParaRPr>
          </a:p>
        </p:txBody>
      </p:sp>
      <p:sp>
        <p:nvSpPr>
          <p:cNvPr id="242" name="TextShape 33"/>
          <p:cNvSpPr txBox="1"/>
          <p:nvPr/>
        </p:nvSpPr>
        <p:spPr>
          <a:xfrm>
            <a:off x="905040" y="5252760"/>
            <a:ext cx="854280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Planting materials</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Arial"/>
              </a:rPr>
              <a:t>$40,000,    506 votes,      $79/vote</a:t>
            </a:r>
            <a:endParaRPr b="0" lang="en-US" sz="3200" spc="-1" strike="noStrike">
              <a:solidFill>
                <a:srgbClr val="000000"/>
              </a:solidFill>
              <a:uFill>
                <a:solidFill>
                  <a:srgbClr val="ffffff"/>
                </a:solidFill>
              </a:uFill>
              <a:latin typeface="Arial"/>
            </a:endParaRPr>
          </a:p>
        </p:txBody>
      </p:sp>
      <p:sp>
        <p:nvSpPr>
          <p:cNvPr id="243" name="TextShape 34"/>
          <p:cNvSpPr txBox="1"/>
          <p:nvPr/>
        </p:nvSpPr>
        <p:spPr>
          <a:xfrm>
            <a:off x="905040" y="5709960"/>
            <a:ext cx="823896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Raymond Park com. Garden</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Arial"/>
              </a:rPr>
              <a:t>$20,000,    193 votes,     $104/vote</a:t>
            </a:r>
            <a:endParaRPr b="0" lang="en-US" sz="3200" spc="-1" strike="noStrike">
              <a:solidFill>
                <a:srgbClr val="000000"/>
              </a:solidFill>
              <a:uFill>
                <a:solidFill>
                  <a:srgbClr val="ffffff"/>
                </a:solidFill>
              </a:uFill>
              <a:latin typeface="Arial"/>
            </a:endParaRPr>
          </a:p>
        </p:txBody>
      </p:sp>
      <p:sp>
        <p:nvSpPr>
          <p:cNvPr id="244" name="TextShape 35"/>
          <p:cNvSpPr txBox="1"/>
          <p:nvPr/>
        </p:nvSpPr>
        <p:spPr>
          <a:xfrm>
            <a:off x="914400" y="6167160"/>
            <a:ext cx="853344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Arial"/>
              </a:rPr>
              <a:t>Danehy fitness equipment</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$65,000,    468 votes,    $139/vote</a:t>
            </a:r>
            <a:endParaRPr b="0" lang="en-US" sz="3200" spc="-1" strike="noStrike">
              <a:solidFill>
                <a:srgbClr val="000000"/>
              </a:solidFill>
              <a:uFill>
                <a:solidFill>
                  <a:srgbClr val="ffffff"/>
                </a:solidFill>
              </a:uFill>
              <a:latin typeface="Arial"/>
            </a:endParaRPr>
          </a:p>
        </p:txBody>
      </p:sp>
      <p:sp>
        <p:nvSpPr>
          <p:cNvPr id="245" name="TextShape 36"/>
          <p:cNvSpPr txBox="1"/>
          <p:nvPr/>
        </p:nvSpPr>
        <p:spPr>
          <a:xfrm>
            <a:off x="865800" y="6596640"/>
            <a:ext cx="872604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83 bus shelter renovation</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Arial"/>
              </a:rPr>
              <a:t>$75,000,     271 votes,    $277/vote</a:t>
            </a:r>
            <a:endParaRPr b="0" lang="en-US" sz="3200" spc="-1" strike="noStrike">
              <a:solidFill>
                <a:srgbClr val="000000"/>
              </a:solidFill>
              <a:uFill>
                <a:solidFill>
                  <a:srgbClr val="ffffff"/>
                </a:solidFill>
              </a:uFill>
              <a:latin typeface="Arial"/>
            </a:endParaRPr>
          </a:p>
        </p:txBody>
      </p:sp>
      <p:sp>
        <p:nvSpPr>
          <p:cNvPr id="246" name="Rectangle 37"/>
          <p:cNvSpPr/>
          <p:nvPr/>
        </p:nvSpPr>
        <p:spPr>
          <a:xfrm>
            <a:off x="1143000" y="2280960"/>
            <a:ext cx="799920" cy="457200"/>
          </a:xfrm>
          <a:prstGeom prst="rect">
            <a:avLst/>
          </a:prstGeom>
          <a:solidFill>
            <a:srgbClr val="008000"/>
          </a:solidFill>
          <a:ln>
            <a:solidFill>
              <a:srgbClr val="000000"/>
            </a:solidFill>
          </a:ln>
        </p:spPr>
      </p:sp>
      <p:sp>
        <p:nvSpPr>
          <p:cNvPr id="247" name="Rectangle 38"/>
          <p:cNvSpPr/>
          <p:nvPr/>
        </p:nvSpPr>
        <p:spPr>
          <a:xfrm>
            <a:off x="5829120" y="2280960"/>
            <a:ext cx="1600200" cy="457200"/>
          </a:xfrm>
          <a:prstGeom prst="rect">
            <a:avLst/>
          </a:prstGeom>
          <a:solidFill>
            <a:srgbClr val="008000"/>
          </a:solidFill>
          <a:ln>
            <a:solidFill>
              <a:srgbClr val="000000"/>
            </a:solidFill>
          </a:ln>
        </p:spPr>
      </p:sp>
      <p:sp>
        <p:nvSpPr>
          <p:cNvPr id="248" name="Rectangle 39"/>
          <p:cNvSpPr/>
          <p:nvPr/>
        </p:nvSpPr>
        <p:spPr>
          <a:xfrm>
            <a:off x="2514600" y="2280960"/>
            <a:ext cx="1028520" cy="457200"/>
          </a:xfrm>
          <a:prstGeom prst="rect">
            <a:avLst/>
          </a:prstGeom>
          <a:solidFill>
            <a:srgbClr val="008000"/>
          </a:solidFill>
          <a:ln>
            <a:solidFill>
              <a:srgbClr val="000000"/>
            </a:solidFill>
          </a:ln>
        </p:spPr>
      </p:sp>
      <p:sp>
        <p:nvSpPr>
          <p:cNvPr id="249" name="Rectangle 40"/>
          <p:cNvSpPr/>
          <p:nvPr/>
        </p:nvSpPr>
        <p:spPr>
          <a:xfrm>
            <a:off x="3543120" y="2280960"/>
            <a:ext cx="571680" cy="457200"/>
          </a:xfrm>
          <a:prstGeom prst="rect">
            <a:avLst/>
          </a:prstGeom>
          <a:solidFill>
            <a:srgbClr val="008000"/>
          </a:solidFill>
          <a:ln>
            <a:solidFill>
              <a:srgbClr val="000000"/>
            </a:solidFill>
          </a:ln>
        </p:spPr>
      </p:sp>
      <p:sp>
        <p:nvSpPr>
          <p:cNvPr id="250" name="Rectangle 41"/>
          <p:cNvSpPr/>
          <p:nvPr/>
        </p:nvSpPr>
        <p:spPr>
          <a:xfrm>
            <a:off x="4114800" y="2279520"/>
            <a:ext cx="1143000" cy="457200"/>
          </a:xfrm>
          <a:prstGeom prst="rect">
            <a:avLst/>
          </a:prstGeom>
          <a:solidFill>
            <a:srgbClr val="008000"/>
          </a:solidFill>
          <a:ln>
            <a:solidFill>
              <a:srgbClr val="000000"/>
            </a:solidFill>
          </a:ln>
        </p:spPr>
      </p:sp>
      <p:sp>
        <p:nvSpPr>
          <p:cNvPr id="251" name="Rectangle 42"/>
          <p:cNvSpPr/>
          <p:nvPr/>
        </p:nvSpPr>
        <p:spPr>
          <a:xfrm>
            <a:off x="5257800" y="2280960"/>
            <a:ext cx="571320" cy="457200"/>
          </a:xfrm>
          <a:prstGeom prst="rect">
            <a:avLst/>
          </a:prstGeom>
          <a:solidFill>
            <a:srgbClr val="008000"/>
          </a:solidFill>
          <a:ln>
            <a:solidFill>
              <a:srgbClr val="000000"/>
            </a:solidFill>
          </a:ln>
        </p:spPr>
      </p:sp>
      <p:sp>
        <p:nvSpPr>
          <p:cNvPr id="252" name="TextShape 43"/>
          <p:cNvSpPr txBox="1"/>
          <p:nvPr/>
        </p:nvSpPr>
        <p:spPr>
          <a:xfrm>
            <a:off x="504360" y="301320"/>
            <a:ext cx="9071640" cy="613080"/>
          </a:xfrm>
          <a:prstGeom prst="rect">
            <a:avLst/>
          </a:prstGeom>
          <a:noFill/>
          <a:ln>
            <a:noFill/>
          </a:ln>
        </p:spPr>
        <p:txBody>
          <a:bodyPr lIns="0" rIns="0" tIns="0" bIns="0" anchor="ctr"/>
          <a:p>
            <a:pPr algn="ctr"/>
            <a:r>
              <a:rPr b="0" lang="en-US" sz="3600" spc="-1" strike="noStrike">
                <a:solidFill>
                  <a:srgbClr val="000000"/>
                </a:solidFill>
                <a:uFill>
                  <a:solidFill>
                    <a:srgbClr val="ffffff"/>
                  </a:solidFill>
                </a:uFill>
                <a:latin typeface="Arial"/>
              </a:rPr>
              <a:t>PB in Cambridge Mass. 2015</a:t>
            </a:r>
            <a:endParaRPr b="0" lang="en-US" sz="4400" spc="-1" strike="noStrike">
              <a:solidFill>
                <a:srgbClr val="000000"/>
              </a:solidFill>
              <a:uFill>
                <a:solidFill>
                  <a:srgbClr val="ffffff"/>
                </a:solidFill>
              </a:uFill>
              <a:latin typeface="Arial"/>
            </a:endParaRPr>
          </a:p>
        </p:txBody>
      </p:sp>
    </p:spTree>
  </p:cSld>
  <p:timing>
    <p:tnLst>
      <p:par>
        <p:cTn id="157" dur="indefinite" restart="never" nodeType="tmRoot">
          <p:childTnLst>
            <p:seq>
              <p:cTn id="158" nodeType="mainSeq">
                <p:childTnLst>
                  <p:par>
                    <p:cTn id="159" fill="freeze">
                      <p:stCondLst>
                        <p:cond delay="indefinite"/>
                      </p:stCondLst>
                      <p:childTnLst>
                        <p:par>
                          <p:cTn id="160" fill="freeze">
                            <p:stCondLst>
                              <p:cond delay="0"/>
                            </p:stCondLst>
                            <p:childTnLst>
                              <p:par>
                                <p:cTn id="161" nodeType="clickEffect" fill="hold" presetClass="entr" presetID="1">
                                  <p:stCondLst>
                                    <p:cond delay="0"/>
                                  </p:stCondLst>
                                  <p:childTnLst>
                                    <p:set>
                                      <p:cBhvr>
                                        <p:cTn id="162" dur="1" fill="hold">
                                          <p:stCondLst>
                                            <p:cond delay="0"/>
                                          </p:stCondLst>
                                        </p:cTn>
                                        <p:tgtEl>
                                          <p:spTgt spid="210"/>
                                        </p:tgtEl>
                                        <p:attrNameLst>
                                          <p:attrName>style.visibility</p:attrName>
                                        </p:attrNameLst>
                                      </p:cBhvr>
                                      <p:to>
                                        <p:strVal val="visible"/>
                                      </p:to>
                                    </p:set>
                                  </p:childTnLst>
                                </p:cTn>
                              </p:par>
                              <p:par>
                                <p:cTn id="163" nodeType="withEffect" fill="hold" presetClass="entr" presetID="1">
                                  <p:stCondLst>
                                    <p:cond delay="0"/>
                                  </p:stCondLst>
                                  <p:childTnLst>
                                    <p:set>
                                      <p:cBhvr>
                                        <p:cTn id="164" dur="1" fill="hold">
                                          <p:stCondLst>
                                            <p:cond delay="0"/>
                                          </p:stCondLst>
                                        </p:cTn>
                                        <p:tgtEl>
                                          <p:spTgt spid="235"/>
                                        </p:tgtEl>
                                        <p:attrNameLst>
                                          <p:attrName>style.visibility</p:attrName>
                                        </p:attrNameLst>
                                      </p:cBhvr>
                                      <p:to>
                                        <p:strVal val="visible"/>
                                      </p:to>
                                    </p:set>
                                  </p:childTnLst>
                                </p:cTn>
                              </p:par>
                            </p:childTnLst>
                          </p:cTn>
                        </p:par>
                      </p:childTnLst>
                    </p:cTn>
                  </p:par>
                  <p:par>
                    <p:cTn id="165" fill="freeze">
                      <p:stCondLst>
                        <p:cond delay="indefinite"/>
                      </p:stCondLst>
                      <p:childTnLst>
                        <p:par>
                          <p:cTn id="166" fill="freeze">
                            <p:stCondLst>
                              <p:cond delay="0"/>
                            </p:stCondLst>
                            <p:childTnLst>
                              <p:par>
                                <p:cTn id="167" nodeType="clickEffect" fill="hold" presetClass="entr" presetID="1">
                                  <p:stCondLst>
                                    <p:cond delay="0"/>
                                  </p:stCondLst>
                                  <p:childTnLst>
                                    <p:set>
                                      <p:cBhvr>
                                        <p:cTn id="168" dur="1" fill="hold">
                                          <p:stCondLst>
                                            <p:cond delay="0"/>
                                          </p:stCondLst>
                                        </p:cTn>
                                        <p:tgtEl>
                                          <p:spTgt spid="238"/>
                                        </p:tgtEl>
                                        <p:attrNameLst>
                                          <p:attrName>style.visibility</p:attrName>
                                        </p:attrNameLst>
                                      </p:cBhvr>
                                      <p:to>
                                        <p:strVal val="visible"/>
                                      </p:to>
                                    </p:set>
                                  </p:childTnLst>
                                </p:cTn>
                              </p:par>
                              <p:par>
                                <p:cTn id="169" nodeType="withEffect" fill="hold" presetClass="entr" presetID="1">
                                  <p:stCondLst>
                                    <p:cond delay="0"/>
                                  </p:stCondLst>
                                  <p:childTnLst>
                                    <p:set>
                                      <p:cBhvr>
                                        <p:cTn id="170" dur="1" fill="hold">
                                          <p:stCondLst>
                                            <p:cond delay="0"/>
                                          </p:stCondLst>
                                        </p:cTn>
                                        <p:tgtEl>
                                          <p:spTgt spid="246"/>
                                        </p:tgtEl>
                                        <p:attrNameLst>
                                          <p:attrName>style.visibility</p:attrName>
                                        </p:attrNameLst>
                                      </p:cBhvr>
                                      <p:to>
                                        <p:strVal val="visible"/>
                                      </p:to>
                                    </p:set>
                                  </p:childTnLst>
                                </p:cTn>
                              </p:par>
                            </p:childTnLst>
                          </p:cTn>
                        </p:par>
                      </p:childTnLst>
                    </p:cTn>
                  </p:par>
                  <p:par>
                    <p:cTn id="171" fill="freeze">
                      <p:stCondLst>
                        <p:cond delay="indefinite"/>
                      </p:stCondLst>
                      <p:childTnLst>
                        <p:par>
                          <p:cTn id="172" fill="freeze">
                            <p:stCondLst>
                              <p:cond delay="0"/>
                            </p:stCondLst>
                            <p:childTnLst>
                              <p:par>
                                <p:cTn id="173" nodeType="clickEffect" fill="hold" presetClass="entr" presetID="1">
                                  <p:stCondLst>
                                    <p:cond delay="0"/>
                                  </p:stCondLst>
                                  <p:childTnLst>
                                    <p:set>
                                      <p:cBhvr>
                                        <p:cTn id="174" dur="1" fill="hold">
                                          <p:stCondLst>
                                            <p:cond delay="0"/>
                                          </p:stCondLst>
                                        </p:cTn>
                                        <p:tgtEl>
                                          <p:spTgt spid="239"/>
                                        </p:tgtEl>
                                        <p:attrNameLst>
                                          <p:attrName>style.visibility</p:attrName>
                                        </p:attrNameLst>
                                      </p:cBhvr>
                                      <p:to>
                                        <p:strVal val="visible"/>
                                      </p:to>
                                    </p:set>
                                  </p:childTnLst>
                                </p:cTn>
                              </p:par>
                              <p:par>
                                <p:cTn id="175" nodeType="withEffect" fill="hold" presetClass="entr" presetID="1">
                                  <p:stCondLst>
                                    <p:cond delay="0"/>
                                  </p:stCondLst>
                                  <p:childTnLst>
                                    <p:set>
                                      <p:cBhvr>
                                        <p:cTn id="176" dur="1" fill="hold">
                                          <p:stCondLst>
                                            <p:cond delay="0"/>
                                          </p:stCondLst>
                                        </p:cTn>
                                        <p:tgtEl>
                                          <p:spTgt spid="236"/>
                                        </p:tgtEl>
                                        <p:attrNameLst>
                                          <p:attrName>style.visibility</p:attrName>
                                        </p:attrNameLst>
                                      </p:cBhvr>
                                      <p:to>
                                        <p:strVal val="visible"/>
                                      </p:to>
                                    </p:set>
                                  </p:childTnLst>
                                </p:cTn>
                              </p:par>
                            </p:childTnLst>
                          </p:cTn>
                        </p:par>
                      </p:childTnLst>
                    </p:cTn>
                  </p:par>
                  <p:par>
                    <p:cTn id="177" fill="freeze">
                      <p:stCondLst>
                        <p:cond delay="indefinite"/>
                      </p:stCondLst>
                      <p:childTnLst>
                        <p:par>
                          <p:cTn id="178" fill="freeze">
                            <p:stCondLst>
                              <p:cond delay="0"/>
                            </p:stCondLst>
                            <p:childTnLst>
                              <p:par>
                                <p:cTn id="179" nodeType="clickEffect" fill="hold" presetClass="entr" presetID="1">
                                  <p:stCondLst>
                                    <p:cond delay="0"/>
                                  </p:stCondLst>
                                  <p:childTnLst>
                                    <p:set>
                                      <p:cBhvr>
                                        <p:cTn id="180" dur="1" fill="hold">
                                          <p:stCondLst>
                                            <p:cond delay="0"/>
                                          </p:stCondLst>
                                        </p:cTn>
                                        <p:tgtEl>
                                          <p:spTgt spid="240"/>
                                        </p:tgtEl>
                                        <p:attrNameLst>
                                          <p:attrName>style.visibility</p:attrName>
                                        </p:attrNameLst>
                                      </p:cBhvr>
                                      <p:to>
                                        <p:strVal val="visible"/>
                                      </p:to>
                                    </p:set>
                                  </p:childTnLst>
                                </p:cTn>
                              </p:par>
                              <p:par>
                                <p:cTn id="181" nodeType="withEffect" fill="hold" presetClass="entr" presetID="1">
                                  <p:stCondLst>
                                    <p:cond delay="0"/>
                                  </p:stCondLst>
                                  <p:childTnLst>
                                    <p:set>
                                      <p:cBhvr>
                                        <p:cTn id="182" dur="1" fill="hold">
                                          <p:stCondLst>
                                            <p:cond delay="0"/>
                                          </p:stCondLst>
                                        </p:cTn>
                                        <p:tgtEl>
                                          <p:spTgt spid="248"/>
                                        </p:tgtEl>
                                        <p:attrNameLst>
                                          <p:attrName>style.visibility</p:attrName>
                                        </p:attrNameLst>
                                      </p:cBhvr>
                                      <p:to>
                                        <p:strVal val="visible"/>
                                      </p:to>
                                    </p:set>
                                  </p:childTnLst>
                                </p:cTn>
                              </p:par>
                            </p:childTnLst>
                          </p:cTn>
                        </p:par>
                      </p:childTnLst>
                    </p:cTn>
                  </p:par>
                  <p:par>
                    <p:cTn id="183" fill="freeze">
                      <p:stCondLst>
                        <p:cond delay="indefinite"/>
                      </p:stCondLst>
                      <p:childTnLst>
                        <p:par>
                          <p:cTn id="184" fill="freeze">
                            <p:stCondLst>
                              <p:cond delay="0"/>
                            </p:stCondLst>
                            <p:childTnLst>
                              <p:par>
                                <p:cTn id="185" nodeType="clickEffect" fill="hold" presetClass="entr" presetID="1">
                                  <p:stCondLst>
                                    <p:cond delay="0"/>
                                  </p:stCondLst>
                                  <p:childTnLst>
                                    <p:set>
                                      <p:cBhvr>
                                        <p:cTn id="186" dur="1" fill="hold">
                                          <p:stCondLst>
                                            <p:cond delay="0"/>
                                          </p:stCondLst>
                                        </p:cTn>
                                        <p:tgtEl>
                                          <p:spTgt spid="241"/>
                                        </p:tgtEl>
                                        <p:attrNameLst>
                                          <p:attrName>style.visibility</p:attrName>
                                        </p:attrNameLst>
                                      </p:cBhvr>
                                      <p:to>
                                        <p:strVal val="visible"/>
                                      </p:to>
                                    </p:set>
                                  </p:childTnLst>
                                </p:cTn>
                              </p:par>
                              <p:par>
                                <p:cTn id="187" nodeType="withEffect" fill="hold" presetClass="entr" presetID="1">
                                  <p:stCondLst>
                                    <p:cond delay="0"/>
                                  </p:stCondLst>
                                  <p:childTnLst>
                                    <p:set>
                                      <p:cBhvr>
                                        <p:cTn id="188" dur="1" fill="hold">
                                          <p:stCondLst>
                                            <p:cond delay="0"/>
                                          </p:stCondLst>
                                        </p:cTn>
                                        <p:tgtEl>
                                          <p:spTgt spid="249"/>
                                        </p:tgtEl>
                                        <p:attrNameLst>
                                          <p:attrName>style.visibility</p:attrName>
                                        </p:attrNameLst>
                                      </p:cBhvr>
                                      <p:to>
                                        <p:strVal val="visible"/>
                                      </p:to>
                                    </p:set>
                                  </p:childTnLst>
                                </p:cTn>
                              </p:par>
                            </p:childTnLst>
                          </p:cTn>
                        </p:par>
                      </p:childTnLst>
                    </p:cTn>
                  </p:par>
                  <p:par>
                    <p:cTn id="189" fill="freeze">
                      <p:stCondLst>
                        <p:cond delay="indefinite"/>
                      </p:stCondLst>
                      <p:childTnLst>
                        <p:par>
                          <p:cTn id="190" fill="freeze">
                            <p:stCondLst>
                              <p:cond delay="0"/>
                            </p:stCondLst>
                            <p:childTnLst>
                              <p:par>
                                <p:cTn id="191" nodeType="clickEffect" fill="hold" presetClass="entr" presetID="1">
                                  <p:stCondLst>
                                    <p:cond delay="0"/>
                                  </p:stCondLst>
                                  <p:childTnLst>
                                    <p:set>
                                      <p:cBhvr>
                                        <p:cTn id="192" dur="1" fill="hold">
                                          <p:stCondLst>
                                            <p:cond delay="0"/>
                                          </p:stCondLst>
                                        </p:cTn>
                                        <p:tgtEl>
                                          <p:spTgt spid="242"/>
                                        </p:tgtEl>
                                        <p:attrNameLst>
                                          <p:attrName>style.visibility</p:attrName>
                                        </p:attrNameLst>
                                      </p:cBhvr>
                                      <p:to>
                                        <p:strVal val="visible"/>
                                      </p:to>
                                    </p:set>
                                  </p:childTnLst>
                                </p:cTn>
                              </p:par>
                              <p:par>
                                <p:cTn id="193" nodeType="withEffect" fill="hold" presetClass="entr" presetID="1">
                                  <p:stCondLst>
                                    <p:cond delay="0"/>
                                  </p:stCondLst>
                                  <p:childTnLst>
                                    <p:set>
                                      <p:cBhvr>
                                        <p:cTn id="194" dur="1" fill="hold">
                                          <p:stCondLst>
                                            <p:cond delay="0"/>
                                          </p:stCondLst>
                                        </p:cTn>
                                        <p:tgtEl>
                                          <p:spTgt spid="250"/>
                                        </p:tgtEl>
                                        <p:attrNameLst>
                                          <p:attrName>style.visibility</p:attrName>
                                        </p:attrNameLst>
                                      </p:cBhvr>
                                      <p:to>
                                        <p:strVal val="visible"/>
                                      </p:to>
                                    </p:set>
                                  </p:childTnLst>
                                </p:cTn>
                              </p:par>
                            </p:childTnLst>
                          </p:cTn>
                        </p:par>
                      </p:childTnLst>
                    </p:cTn>
                  </p:par>
                  <p:par>
                    <p:cTn id="195" fill="freeze">
                      <p:stCondLst>
                        <p:cond delay="indefinite"/>
                      </p:stCondLst>
                      <p:childTnLst>
                        <p:par>
                          <p:cTn id="196" fill="freeze">
                            <p:stCondLst>
                              <p:cond delay="0"/>
                            </p:stCondLst>
                            <p:childTnLst>
                              <p:par>
                                <p:cTn id="197" nodeType="clickEffect" fill="hold" presetClass="entr" presetID="1">
                                  <p:stCondLst>
                                    <p:cond delay="0"/>
                                  </p:stCondLst>
                                  <p:childTnLst>
                                    <p:set>
                                      <p:cBhvr>
                                        <p:cTn id="198" dur="1" fill="hold">
                                          <p:stCondLst>
                                            <p:cond delay="0"/>
                                          </p:stCondLst>
                                        </p:cTn>
                                        <p:tgtEl>
                                          <p:spTgt spid="243"/>
                                        </p:tgtEl>
                                        <p:attrNameLst>
                                          <p:attrName>style.visibility</p:attrName>
                                        </p:attrNameLst>
                                      </p:cBhvr>
                                      <p:to>
                                        <p:strVal val="visible"/>
                                      </p:to>
                                    </p:set>
                                  </p:childTnLst>
                                </p:cTn>
                              </p:par>
                              <p:par>
                                <p:cTn id="199" nodeType="withEffect" fill="hold" presetClass="entr" presetID="1">
                                  <p:stCondLst>
                                    <p:cond delay="0"/>
                                  </p:stCondLst>
                                  <p:childTnLst>
                                    <p:set>
                                      <p:cBhvr>
                                        <p:cTn id="200" dur="1" fill="hold">
                                          <p:stCondLst>
                                            <p:cond delay="0"/>
                                          </p:stCondLst>
                                        </p:cTn>
                                        <p:tgtEl>
                                          <p:spTgt spid="251"/>
                                        </p:tgtEl>
                                        <p:attrNameLst>
                                          <p:attrName>style.visibility</p:attrName>
                                        </p:attrNameLst>
                                      </p:cBhvr>
                                      <p:to>
                                        <p:strVal val="visible"/>
                                      </p:to>
                                    </p:set>
                                  </p:childTnLst>
                                </p:cTn>
                              </p:par>
                            </p:childTnLst>
                          </p:cTn>
                        </p:par>
                      </p:childTnLst>
                    </p:cTn>
                  </p:par>
                  <p:par>
                    <p:cTn id="201" fill="freeze">
                      <p:stCondLst>
                        <p:cond delay="indefinite"/>
                      </p:stCondLst>
                      <p:childTnLst>
                        <p:par>
                          <p:cTn id="202" fill="freeze">
                            <p:stCondLst>
                              <p:cond delay="0"/>
                            </p:stCondLst>
                            <p:childTnLst>
                              <p:par>
                                <p:cTn id="203" nodeType="clickEffect" fill="hold" presetClass="entr" presetID="1">
                                  <p:stCondLst>
                                    <p:cond delay="0"/>
                                  </p:stCondLst>
                                  <p:childTnLst>
                                    <p:set>
                                      <p:cBhvr>
                                        <p:cTn id="204" dur="1" fill="hold">
                                          <p:stCondLst>
                                            <p:cond delay="0"/>
                                          </p:stCondLst>
                                        </p:cTn>
                                        <p:tgtEl>
                                          <p:spTgt spid="244"/>
                                        </p:tgtEl>
                                        <p:attrNameLst>
                                          <p:attrName>style.visibility</p:attrName>
                                        </p:attrNameLst>
                                      </p:cBhvr>
                                      <p:to>
                                        <p:strVal val="visible"/>
                                      </p:to>
                                    </p:set>
                                  </p:childTnLst>
                                </p:cTn>
                              </p:par>
                              <p:par>
                                <p:cTn id="205" nodeType="withEffect" fill="hold" presetClass="entr" presetID="1">
                                  <p:stCondLst>
                                    <p:cond delay="0"/>
                                  </p:stCondLst>
                                  <p:childTnLst>
                                    <p:set>
                                      <p:cBhvr>
                                        <p:cTn id="206" dur="1" fill="hold">
                                          <p:stCondLst>
                                            <p:cond delay="0"/>
                                          </p:stCondLst>
                                        </p:cTn>
                                        <p:tgtEl>
                                          <p:spTgt spid="247"/>
                                        </p:tgtEl>
                                        <p:attrNameLst>
                                          <p:attrName>style.visibility</p:attrName>
                                        </p:attrNameLst>
                                      </p:cBhvr>
                                      <p:to>
                                        <p:strVal val="visible"/>
                                      </p:to>
                                    </p:set>
                                  </p:childTnLst>
                                </p:cTn>
                              </p:par>
                            </p:childTnLst>
                          </p:cTn>
                        </p:par>
                      </p:childTnLst>
                    </p:cTn>
                  </p:par>
                  <p:par>
                    <p:cTn id="207" fill="freeze">
                      <p:stCondLst>
                        <p:cond delay="indefinite"/>
                      </p:stCondLst>
                      <p:childTnLst>
                        <p:par>
                          <p:cTn id="208" fill="freeze">
                            <p:stCondLst>
                              <p:cond delay="0"/>
                            </p:stCondLst>
                            <p:childTnLst>
                              <p:par>
                                <p:cTn id="209" nodeType="clickEffect" fill="hold" presetClass="entr" presetID="1">
                                  <p:stCondLst>
                                    <p:cond delay="0"/>
                                  </p:stCondLst>
                                  <p:childTnLst>
                                    <p:set>
                                      <p:cBhvr>
                                        <p:cTn id="210" dur="1" fill="hold">
                                          <p:stCondLst>
                                            <p:cond delay="0"/>
                                          </p:stCondLst>
                                        </p:cTn>
                                        <p:tgtEl>
                                          <p:spTgt spid="245"/>
                                        </p:tgtEl>
                                        <p:attrNameLst>
                                          <p:attrName>style.visibility</p:attrName>
                                        </p:attrNameLst>
                                      </p:cBhvr>
                                      <p:to>
                                        <p:strVal val="visible"/>
                                      </p:to>
                                    </p:set>
                                  </p:childTnLst>
                                </p:cTn>
                              </p:par>
                              <p:par>
                                <p:cTn id="211" nodeType="withEffect" fill="hold" presetClass="entr" presetID="1">
                                  <p:stCondLst>
                                    <p:cond delay="0"/>
                                  </p:stCondLst>
                                  <p:childTnLst>
                                    <p:set>
                                      <p:cBhvr>
                                        <p:cTn id="212" dur="1" fill="hold">
                                          <p:stCondLst>
                                            <p:cond delay="0"/>
                                          </p:stCondLst>
                                        </p:cTn>
                                        <p:tgtEl>
                                          <p:spTgt spid="237"/>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TextShape 1"/>
          <p:cNvSpPr txBox="1"/>
          <p:nvPr/>
        </p:nvSpPr>
        <p:spPr>
          <a:xfrm>
            <a:off x="529560" y="5414760"/>
            <a:ext cx="9071640" cy="16718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Cost-aware voting gives </a:t>
            </a:r>
            <a:r>
              <a:rPr b="0" i="1" lang="en-US" sz="3200" spc="-1" strike="noStrike">
                <a:solidFill>
                  <a:srgbClr val="000000"/>
                </a:solidFill>
                <a:uFill>
                  <a:solidFill>
                    <a:srgbClr val="ffffff"/>
                  </a:solidFill>
                </a:uFill>
                <a:latin typeface="Arial"/>
              </a:rPr>
              <a:t>more </a:t>
            </a:r>
            <a:r>
              <a:rPr b="0" lang="en-US" sz="3200" spc="-1" strike="noStrike">
                <a:solidFill>
                  <a:srgbClr val="000000"/>
                </a:solidFill>
                <a:uFill>
                  <a:solidFill>
                    <a:srgbClr val="ffffff"/>
                  </a:solidFill>
                </a:uFill>
                <a:latin typeface="Arial"/>
              </a:rPr>
              <a:t>voters </a:t>
            </a:r>
            <a:r>
              <a:rPr b="0" i="1" lang="en-US" sz="3200" spc="-1" strike="noStrike">
                <a:solidFill>
                  <a:srgbClr val="000000"/>
                </a:solidFill>
                <a:uFill>
                  <a:solidFill>
                    <a:srgbClr val="ffffff"/>
                  </a:solidFill>
                </a:uFill>
                <a:latin typeface="Arial"/>
              </a:rPr>
              <a:t>more </a:t>
            </a:r>
            <a:r>
              <a:rPr b="0" lang="en-US" sz="3200" spc="-1" strike="noStrike">
                <a:solidFill>
                  <a:srgbClr val="000000"/>
                </a:solidFill>
                <a:uFill>
                  <a:solidFill>
                    <a:srgbClr val="ffffff"/>
                  </a:solidFill>
                </a:uFill>
                <a:latin typeface="Arial"/>
              </a:rPr>
              <a:t>of what they want for the same cost</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more satisfied voters</a:t>
            </a:r>
            <a:endParaRPr b="0" lang="en-US" sz="3200" spc="-1" strike="noStrike">
              <a:solidFill>
                <a:srgbClr val="000000"/>
              </a:solidFill>
              <a:uFill>
                <a:solidFill>
                  <a:srgbClr val="ffffff"/>
                </a:solidFill>
              </a:uFill>
              <a:latin typeface="Arial"/>
            </a:endParaRPr>
          </a:p>
        </p:txBody>
      </p:sp>
      <p:sp>
        <p:nvSpPr>
          <p:cNvPr id="254" name="TextShape 2"/>
          <p:cNvSpPr txBox="1"/>
          <p:nvPr/>
        </p:nvSpPr>
        <p:spPr>
          <a:xfrm>
            <a:off x="799920" y="457200"/>
            <a:ext cx="9071640" cy="457200"/>
          </a:xfrm>
          <a:prstGeom prst="rect">
            <a:avLst/>
          </a:prstGeom>
          <a:noFill/>
          <a:ln>
            <a:noFill/>
          </a:ln>
        </p:spPr>
        <p:txBody>
          <a:bodyPr lIns="0" rIns="0" tIns="0" bIns="0"/>
          <a:p>
            <a:r>
              <a:rPr b="0" lang="en-US" sz="2000" spc="-1" strike="noStrike">
                <a:solidFill>
                  <a:srgbClr val="000000"/>
                </a:solidFill>
                <a:uFill>
                  <a:solidFill>
                    <a:srgbClr val="ffffff"/>
                  </a:solidFill>
                </a:uFill>
                <a:latin typeface="LucidaGrande"/>
                <a:ea typeface="LucidaGrande"/>
              </a:rPr>
              <a:t> </a:t>
            </a:r>
            <a:r>
              <a:rPr b="0" lang="en-US" sz="2000" spc="-1" strike="noStrike">
                <a:solidFill>
                  <a:srgbClr val="000000"/>
                </a:solidFill>
                <a:uFill>
                  <a:solidFill>
                    <a:srgbClr val="ffffff"/>
                  </a:solidFill>
                </a:uFill>
                <a:latin typeface="LucidaGrande"/>
                <a:ea typeface="LucidaGrande"/>
              </a:rPr>
              <a:t>Central Square toilet</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	</a:t>
            </a:r>
            <a:r>
              <a:rPr b="0" lang="en-US" sz="2000" spc="-1" strike="noStrike">
                <a:solidFill>
                  <a:srgbClr val="000000"/>
                </a:solidFill>
                <a:uFill>
                  <a:solidFill>
                    <a:srgbClr val="ffffff"/>
                  </a:solidFill>
                </a:uFill>
                <a:latin typeface="Arial"/>
              </a:rPr>
              <a:t>$32</a:t>
            </a:r>
            <a:r>
              <a:rPr b="0" lang="en-US" sz="2000" spc="-1" strike="noStrike">
                <a:solidFill>
                  <a:srgbClr val="000000"/>
                </a:solidFill>
                <a:uFill>
                  <a:solidFill>
                    <a:srgbClr val="ffffff"/>
                  </a:solidFill>
                </a:uFill>
                <a:latin typeface="LucidaGrande"/>
                <a:ea typeface="LucidaGrande"/>
              </a:rPr>
              <a:t>0,000;</a:t>
            </a:r>
            <a:r>
              <a:rPr b="0" lang="en-US" sz="2000" spc="-1" strike="noStrike">
                <a:solidFill>
                  <a:srgbClr val="000000"/>
                </a:solidFill>
                <a:uFill>
                  <a:solidFill>
                    <a:srgbClr val="ffffff"/>
                  </a:solidFill>
                </a:uFill>
                <a:latin typeface="Arial"/>
              </a:rPr>
              <a:t>   945 votes,  $339/vote</a:t>
            </a:r>
            <a:endParaRPr b="0" lang="en-US" sz="3200" spc="-1" strike="noStrike">
              <a:solidFill>
                <a:srgbClr val="000000"/>
              </a:solidFill>
              <a:uFill>
                <a:solidFill>
                  <a:srgbClr val="ffffff"/>
                </a:solidFill>
              </a:uFill>
              <a:latin typeface="Arial"/>
            </a:endParaRPr>
          </a:p>
        </p:txBody>
      </p:sp>
      <p:sp>
        <p:nvSpPr>
          <p:cNvPr id="255" name="Rectangle 3"/>
          <p:cNvSpPr/>
          <p:nvPr/>
        </p:nvSpPr>
        <p:spPr>
          <a:xfrm>
            <a:off x="685800" y="914400"/>
            <a:ext cx="377280" cy="457200"/>
          </a:xfrm>
          <a:prstGeom prst="rect">
            <a:avLst/>
          </a:prstGeom>
          <a:solidFill>
            <a:srgbClr val="008000"/>
          </a:solidFill>
          <a:ln>
            <a:solidFill>
              <a:srgbClr val="000000"/>
            </a:solidFill>
          </a:ln>
        </p:spPr>
      </p:sp>
      <p:sp>
        <p:nvSpPr>
          <p:cNvPr id="256" name="Rectangle 4"/>
          <p:cNvSpPr/>
          <p:nvPr/>
        </p:nvSpPr>
        <p:spPr>
          <a:xfrm>
            <a:off x="1063080" y="914400"/>
            <a:ext cx="376920" cy="457200"/>
          </a:xfrm>
          <a:prstGeom prst="rect">
            <a:avLst/>
          </a:prstGeom>
          <a:solidFill>
            <a:srgbClr val="008000"/>
          </a:solidFill>
          <a:ln>
            <a:solidFill>
              <a:srgbClr val="000000"/>
            </a:solidFill>
          </a:ln>
        </p:spPr>
      </p:sp>
      <p:sp>
        <p:nvSpPr>
          <p:cNvPr id="257" name="Rectangle 5"/>
          <p:cNvSpPr/>
          <p:nvPr/>
        </p:nvSpPr>
        <p:spPr>
          <a:xfrm>
            <a:off x="1440000" y="914400"/>
            <a:ext cx="377640" cy="457200"/>
          </a:xfrm>
          <a:prstGeom prst="rect">
            <a:avLst/>
          </a:prstGeom>
          <a:solidFill>
            <a:srgbClr val="008000"/>
          </a:solidFill>
          <a:ln>
            <a:solidFill>
              <a:srgbClr val="000000"/>
            </a:solidFill>
          </a:ln>
        </p:spPr>
      </p:sp>
      <p:sp>
        <p:nvSpPr>
          <p:cNvPr id="258" name="Rectangle 6"/>
          <p:cNvSpPr/>
          <p:nvPr/>
        </p:nvSpPr>
        <p:spPr>
          <a:xfrm>
            <a:off x="1817640" y="914400"/>
            <a:ext cx="376920" cy="457200"/>
          </a:xfrm>
          <a:prstGeom prst="rect">
            <a:avLst/>
          </a:prstGeom>
          <a:solidFill>
            <a:srgbClr val="008000"/>
          </a:solidFill>
          <a:ln>
            <a:solidFill>
              <a:srgbClr val="000000"/>
            </a:solidFill>
          </a:ln>
        </p:spPr>
      </p:sp>
      <p:sp>
        <p:nvSpPr>
          <p:cNvPr id="259" name="Rectangle 7"/>
          <p:cNvSpPr/>
          <p:nvPr/>
        </p:nvSpPr>
        <p:spPr>
          <a:xfrm>
            <a:off x="2194560" y="914400"/>
            <a:ext cx="377280" cy="457200"/>
          </a:xfrm>
          <a:prstGeom prst="rect">
            <a:avLst/>
          </a:prstGeom>
          <a:solidFill>
            <a:srgbClr val="008000"/>
          </a:solidFill>
          <a:ln>
            <a:solidFill>
              <a:srgbClr val="000000"/>
            </a:solidFill>
          </a:ln>
        </p:spPr>
      </p:sp>
      <p:sp>
        <p:nvSpPr>
          <p:cNvPr id="260" name="Rectangle 8"/>
          <p:cNvSpPr/>
          <p:nvPr/>
        </p:nvSpPr>
        <p:spPr>
          <a:xfrm>
            <a:off x="2571840" y="914400"/>
            <a:ext cx="376920" cy="457200"/>
          </a:xfrm>
          <a:prstGeom prst="rect">
            <a:avLst/>
          </a:prstGeom>
          <a:solidFill>
            <a:srgbClr val="008000"/>
          </a:solidFill>
          <a:ln>
            <a:solidFill>
              <a:srgbClr val="000000"/>
            </a:solidFill>
          </a:ln>
        </p:spPr>
      </p:sp>
      <p:sp>
        <p:nvSpPr>
          <p:cNvPr id="261" name="Rectangle 9"/>
          <p:cNvSpPr/>
          <p:nvPr/>
        </p:nvSpPr>
        <p:spPr>
          <a:xfrm>
            <a:off x="2948760" y="914400"/>
            <a:ext cx="377280" cy="457200"/>
          </a:xfrm>
          <a:prstGeom prst="rect">
            <a:avLst/>
          </a:prstGeom>
          <a:solidFill>
            <a:srgbClr val="008000"/>
          </a:solidFill>
          <a:ln>
            <a:solidFill>
              <a:srgbClr val="000000"/>
            </a:solidFill>
          </a:ln>
        </p:spPr>
      </p:sp>
      <p:sp>
        <p:nvSpPr>
          <p:cNvPr id="262" name="Rectangle 10"/>
          <p:cNvSpPr/>
          <p:nvPr/>
        </p:nvSpPr>
        <p:spPr>
          <a:xfrm>
            <a:off x="3326040" y="914400"/>
            <a:ext cx="377280" cy="457200"/>
          </a:xfrm>
          <a:prstGeom prst="rect">
            <a:avLst/>
          </a:prstGeom>
          <a:solidFill>
            <a:srgbClr val="008000"/>
          </a:solidFill>
          <a:ln>
            <a:solidFill>
              <a:srgbClr val="000000"/>
            </a:solidFill>
          </a:ln>
        </p:spPr>
      </p:sp>
      <p:sp>
        <p:nvSpPr>
          <p:cNvPr id="263" name="Rectangle 11"/>
          <p:cNvSpPr/>
          <p:nvPr/>
        </p:nvSpPr>
        <p:spPr>
          <a:xfrm>
            <a:off x="3703320" y="914400"/>
            <a:ext cx="377280" cy="457200"/>
          </a:xfrm>
          <a:prstGeom prst="rect">
            <a:avLst/>
          </a:prstGeom>
          <a:solidFill>
            <a:srgbClr val="008000"/>
          </a:solidFill>
          <a:ln>
            <a:solidFill>
              <a:srgbClr val="000000"/>
            </a:solidFill>
          </a:ln>
        </p:spPr>
      </p:sp>
      <p:sp>
        <p:nvSpPr>
          <p:cNvPr id="264" name="Rectangle 12"/>
          <p:cNvSpPr/>
          <p:nvPr/>
        </p:nvSpPr>
        <p:spPr>
          <a:xfrm>
            <a:off x="4080600" y="914400"/>
            <a:ext cx="376920" cy="457200"/>
          </a:xfrm>
          <a:prstGeom prst="rect">
            <a:avLst/>
          </a:prstGeom>
          <a:solidFill>
            <a:srgbClr val="008000"/>
          </a:solidFill>
          <a:ln>
            <a:solidFill>
              <a:srgbClr val="000000"/>
            </a:solidFill>
          </a:ln>
        </p:spPr>
      </p:sp>
      <p:sp>
        <p:nvSpPr>
          <p:cNvPr id="265" name="Rectangle 13"/>
          <p:cNvSpPr/>
          <p:nvPr/>
        </p:nvSpPr>
        <p:spPr>
          <a:xfrm>
            <a:off x="4457520" y="914400"/>
            <a:ext cx="377280" cy="457200"/>
          </a:xfrm>
          <a:prstGeom prst="rect">
            <a:avLst/>
          </a:prstGeom>
          <a:solidFill>
            <a:srgbClr val="008000"/>
          </a:solidFill>
          <a:ln>
            <a:solidFill>
              <a:srgbClr val="000000"/>
            </a:solidFill>
          </a:ln>
        </p:spPr>
      </p:sp>
      <p:sp>
        <p:nvSpPr>
          <p:cNvPr id="266" name="Rectangle 14"/>
          <p:cNvSpPr/>
          <p:nvPr/>
        </p:nvSpPr>
        <p:spPr>
          <a:xfrm>
            <a:off x="4834800" y="914400"/>
            <a:ext cx="376920" cy="457200"/>
          </a:xfrm>
          <a:prstGeom prst="rect">
            <a:avLst/>
          </a:prstGeom>
          <a:solidFill>
            <a:srgbClr val="008000"/>
          </a:solidFill>
          <a:ln>
            <a:solidFill>
              <a:srgbClr val="000000"/>
            </a:solidFill>
          </a:ln>
        </p:spPr>
      </p:sp>
      <p:sp>
        <p:nvSpPr>
          <p:cNvPr id="267" name="Rectangle 15"/>
          <p:cNvSpPr/>
          <p:nvPr/>
        </p:nvSpPr>
        <p:spPr>
          <a:xfrm>
            <a:off x="5211720" y="914400"/>
            <a:ext cx="377640" cy="457200"/>
          </a:xfrm>
          <a:prstGeom prst="rect">
            <a:avLst/>
          </a:prstGeom>
          <a:solidFill>
            <a:srgbClr val="008000"/>
          </a:solidFill>
          <a:ln>
            <a:solidFill>
              <a:srgbClr val="000000"/>
            </a:solidFill>
          </a:ln>
        </p:spPr>
      </p:sp>
      <p:sp>
        <p:nvSpPr>
          <p:cNvPr id="268" name="Rectangle 16"/>
          <p:cNvSpPr/>
          <p:nvPr/>
        </p:nvSpPr>
        <p:spPr>
          <a:xfrm>
            <a:off x="5589360" y="914400"/>
            <a:ext cx="377280" cy="457200"/>
          </a:xfrm>
          <a:prstGeom prst="rect">
            <a:avLst/>
          </a:prstGeom>
          <a:solidFill>
            <a:srgbClr val="008000"/>
          </a:solidFill>
          <a:ln>
            <a:solidFill>
              <a:srgbClr val="000000"/>
            </a:solidFill>
          </a:ln>
        </p:spPr>
      </p:sp>
      <p:sp>
        <p:nvSpPr>
          <p:cNvPr id="269" name="Rectangle 17"/>
          <p:cNvSpPr/>
          <p:nvPr/>
        </p:nvSpPr>
        <p:spPr>
          <a:xfrm>
            <a:off x="5966640" y="914400"/>
            <a:ext cx="376920" cy="457200"/>
          </a:xfrm>
          <a:prstGeom prst="rect">
            <a:avLst/>
          </a:prstGeom>
          <a:solidFill>
            <a:srgbClr val="008000"/>
          </a:solidFill>
          <a:ln>
            <a:solidFill>
              <a:srgbClr val="000000"/>
            </a:solidFill>
          </a:ln>
        </p:spPr>
      </p:sp>
      <p:sp>
        <p:nvSpPr>
          <p:cNvPr id="270" name="Rectangle 18"/>
          <p:cNvSpPr/>
          <p:nvPr/>
        </p:nvSpPr>
        <p:spPr>
          <a:xfrm>
            <a:off x="6343560" y="914400"/>
            <a:ext cx="377280" cy="457200"/>
          </a:xfrm>
          <a:prstGeom prst="rect">
            <a:avLst/>
          </a:prstGeom>
          <a:solidFill>
            <a:srgbClr val="008000"/>
          </a:solidFill>
          <a:ln>
            <a:solidFill>
              <a:srgbClr val="000000"/>
            </a:solidFill>
          </a:ln>
        </p:spPr>
      </p:sp>
      <p:sp>
        <p:nvSpPr>
          <p:cNvPr id="271" name="Rectangle 19"/>
          <p:cNvSpPr/>
          <p:nvPr/>
        </p:nvSpPr>
        <p:spPr>
          <a:xfrm>
            <a:off x="6720840" y="914400"/>
            <a:ext cx="376920" cy="457200"/>
          </a:xfrm>
          <a:prstGeom prst="rect">
            <a:avLst/>
          </a:prstGeom>
          <a:solidFill>
            <a:srgbClr val="008000"/>
          </a:solidFill>
          <a:ln>
            <a:solidFill>
              <a:srgbClr val="000000"/>
            </a:solidFill>
          </a:ln>
        </p:spPr>
      </p:sp>
      <p:sp>
        <p:nvSpPr>
          <p:cNvPr id="272" name="Rectangle 20"/>
          <p:cNvSpPr/>
          <p:nvPr/>
        </p:nvSpPr>
        <p:spPr>
          <a:xfrm>
            <a:off x="7097760" y="914400"/>
            <a:ext cx="377640" cy="457200"/>
          </a:xfrm>
          <a:prstGeom prst="rect">
            <a:avLst/>
          </a:prstGeom>
          <a:solidFill>
            <a:srgbClr val="008000"/>
          </a:solidFill>
          <a:ln>
            <a:solidFill>
              <a:srgbClr val="000000"/>
            </a:solidFill>
          </a:ln>
        </p:spPr>
      </p:sp>
      <p:sp>
        <p:nvSpPr>
          <p:cNvPr id="273" name="Rectangle 21"/>
          <p:cNvSpPr/>
          <p:nvPr/>
        </p:nvSpPr>
        <p:spPr>
          <a:xfrm>
            <a:off x="7475400" y="914400"/>
            <a:ext cx="376920" cy="457200"/>
          </a:xfrm>
          <a:prstGeom prst="rect">
            <a:avLst/>
          </a:prstGeom>
          <a:solidFill>
            <a:srgbClr val="008000"/>
          </a:solidFill>
          <a:ln>
            <a:solidFill>
              <a:srgbClr val="000000"/>
            </a:solidFill>
          </a:ln>
        </p:spPr>
      </p:sp>
      <p:sp>
        <p:nvSpPr>
          <p:cNvPr id="274" name="Rectangle 22"/>
          <p:cNvSpPr/>
          <p:nvPr/>
        </p:nvSpPr>
        <p:spPr>
          <a:xfrm>
            <a:off x="7852320" y="914400"/>
            <a:ext cx="377280" cy="457200"/>
          </a:xfrm>
          <a:prstGeom prst="rect">
            <a:avLst/>
          </a:prstGeom>
          <a:solidFill>
            <a:srgbClr val="008000"/>
          </a:solidFill>
          <a:ln>
            <a:solidFill>
              <a:srgbClr val="000000"/>
            </a:solidFill>
          </a:ln>
        </p:spPr>
      </p:sp>
      <p:sp>
        <p:nvSpPr>
          <p:cNvPr id="275" name="Rectangle 23"/>
          <p:cNvSpPr/>
          <p:nvPr/>
        </p:nvSpPr>
        <p:spPr>
          <a:xfrm>
            <a:off x="8229600" y="914400"/>
            <a:ext cx="376920" cy="457200"/>
          </a:xfrm>
          <a:prstGeom prst="rect">
            <a:avLst/>
          </a:prstGeom>
          <a:solidFill>
            <a:srgbClr val="008000"/>
          </a:solidFill>
          <a:ln>
            <a:solidFill>
              <a:srgbClr val="000000"/>
            </a:solidFill>
          </a:ln>
        </p:spPr>
      </p:sp>
      <p:sp>
        <p:nvSpPr>
          <p:cNvPr id="276" name="Rectangle 24"/>
          <p:cNvSpPr/>
          <p:nvPr/>
        </p:nvSpPr>
        <p:spPr>
          <a:xfrm>
            <a:off x="8606520" y="914400"/>
            <a:ext cx="377280" cy="457200"/>
          </a:xfrm>
          <a:prstGeom prst="rect">
            <a:avLst/>
          </a:prstGeom>
          <a:solidFill>
            <a:srgbClr val="008000"/>
          </a:solidFill>
          <a:ln>
            <a:solidFill>
              <a:srgbClr val="000000"/>
            </a:solidFill>
          </a:ln>
        </p:spPr>
      </p:sp>
      <p:sp>
        <p:nvSpPr>
          <p:cNvPr id="277" name="Rectangle 25"/>
          <p:cNvSpPr/>
          <p:nvPr/>
        </p:nvSpPr>
        <p:spPr>
          <a:xfrm>
            <a:off x="8983800" y="914400"/>
            <a:ext cx="377640" cy="457200"/>
          </a:xfrm>
          <a:prstGeom prst="rect">
            <a:avLst/>
          </a:prstGeom>
          <a:solidFill>
            <a:srgbClr val="008000"/>
          </a:solidFill>
          <a:ln>
            <a:solidFill>
              <a:srgbClr val="000000"/>
            </a:solidFill>
          </a:ln>
        </p:spPr>
      </p:sp>
      <p:sp>
        <p:nvSpPr>
          <p:cNvPr id="278" name="Rectangle 26"/>
          <p:cNvSpPr/>
          <p:nvPr/>
        </p:nvSpPr>
        <p:spPr>
          <a:xfrm>
            <a:off x="685800" y="1600200"/>
            <a:ext cx="104040" cy="457200"/>
          </a:xfrm>
          <a:prstGeom prst="rect">
            <a:avLst/>
          </a:prstGeom>
          <a:solidFill>
            <a:srgbClr val="008000"/>
          </a:solidFill>
          <a:ln>
            <a:solidFill>
              <a:srgbClr val="000000"/>
            </a:solidFill>
          </a:ln>
        </p:spPr>
      </p:sp>
      <p:sp>
        <p:nvSpPr>
          <p:cNvPr id="279" name="Rectangle 27"/>
          <p:cNvSpPr/>
          <p:nvPr/>
        </p:nvSpPr>
        <p:spPr>
          <a:xfrm>
            <a:off x="921960" y="1600200"/>
            <a:ext cx="508320" cy="457200"/>
          </a:xfrm>
          <a:prstGeom prst="rect">
            <a:avLst/>
          </a:prstGeom>
          <a:solidFill>
            <a:srgbClr val="008000"/>
          </a:solidFill>
          <a:ln>
            <a:solidFill>
              <a:srgbClr val="000000"/>
            </a:solidFill>
          </a:ln>
        </p:spPr>
      </p:sp>
      <p:sp>
        <p:nvSpPr>
          <p:cNvPr id="280" name="Rectangle 28"/>
          <p:cNvSpPr/>
          <p:nvPr/>
        </p:nvSpPr>
        <p:spPr>
          <a:xfrm>
            <a:off x="4838400" y="1600200"/>
            <a:ext cx="2473920" cy="457200"/>
          </a:xfrm>
          <a:prstGeom prst="rect">
            <a:avLst/>
          </a:prstGeom>
          <a:solidFill>
            <a:srgbClr val="008000"/>
          </a:solidFill>
          <a:ln>
            <a:solidFill>
              <a:srgbClr val="000000"/>
            </a:solidFill>
          </a:ln>
        </p:spPr>
      </p:sp>
      <p:sp>
        <p:nvSpPr>
          <p:cNvPr id="281" name="Rectangle 29"/>
          <p:cNvSpPr/>
          <p:nvPr/>
        </p:nvSpPr>
        <p:spPr>
          <a:xfrm>
            <a:off x="7312320" y="1600200"/>
            <a:ext cx="2060280" cy="457200"/>
          </a:xfrm>
          <a:prstGeom prst="rect">
            <a:avLst/>
          </a:prstGeom>
          <a:solidFill>
            <a:srgbClr val="008000"/>
          </a:solidFill>
          <a:ln>
            <a:solidFill>
              <a:srgbClr val="000000"/>
            </a:solidFill>
          </a:ln>
        </p:spPr>
      </p:sp>
      <p:sp>
        <p:nvSpPr>
          <p:cNvPr id="282" name="Rectangle 30"/>
          <p:cNvSpPr/>
          <p:nvPr/>
        </p:nvSpPr>
        <p:spPr>
          <a:xfrm>
            <a:off x="789840" y="1600200"/>
            <a:ext cx="132120" cy="457200"/>
          </a:xfrm>
          <a:prstGeom prst="rect">
            <a:avLst/>
          </a:prstGeom>
          <a:solidFill>
            <a:srgbClr val="008000"/>
          </a:solidFill>
          <a:ln>
            <a:solidFill>
              <a:srgbClr val="000000"/>
            </a:solidFill>
          </a:ln>
        </p:spPr>
      </p:sp>
      <p:sp>
        <p:nvSpPr>
          <p:cNvPr id="283" name="Rectangle 31"/>
          <p:cNvSpPr/>
          <p:nvPr/>
        </p:nvSpPr>
        <p:spPr>
          <a:xfrm>
            <a:off x="3897000" y="1600200"/>
            <a:ext cx="941400" cy="457200"/>
          </a:xfrm>
          <a:prstGeom prst="rect">
            <a:avLst/>
          </a:prstGeom>
          <a:solidFill>
            <a:srgbClr val="008000"/>
          </a:solidFill>
          <a:ln>
            <a:solidFill>
              <a:srgbClr val="000000"/>
            </a:solidFill>
          </a:ln>
        </p:spPr>
      </p:sp>
      <p:sp>
        <p:nvSpPr>
          <p:cNvPr id="284" name="Rectangle 32"/>
          <p:cNvSpPr/>
          <p:nvPr/>
        </p:nvSpPr>
        <p:spPr>
          <a:xfrm>
            <a:off x="1430280" y="1600200"/>
            <a:ext cx="508320" cy="457200"/>
          </a:xfrm>
          <a:prstGeom prst="rect">
            <a:avLst/>
          </a:prstGeom>
          <a:solidFill>
            <a:srgbClr val="008000"/>
          </a:solidFill>
          <a:ln>
            <a:solidFill>
              <a:srgbClr val="000000"/>
            </a:solidFill>
          </a:ln>
        </p:spPr>
      </p:sp>
      <p:sp>
        <p:nvSpPr>
          <p:cNvPr id="285" name="Rectangle 33"/>
          <p:cNvSpPr/>
          <p:nvPr/>
        </p:nvSpPr>
        <p:spPr>
          <a:xfrm>
            <a:off x="1938600" y="1600200"/>
            <a:ext cx="941400" cy="457200"/>
          </a:xfrm>
          <a:prstGeom prst="rect">
            <a:avLst/>
          </a:prstGeom>
          <a:solidFill>
            <a:srgbClr val="008000"/>
          </a:solidFill>
          <a:ln>
            <a:solidFill>
              <a:srgbClr val="000000"/>
            </a:solidFill>
          </a:ln>
        </p:spPr>
      </p:sp>
      <p:sp>
        <p:nvSpPr>
          <p:cNvPr id="286" name="Rectangle 34"/>
          <p:cNvSpPr/>
          <p:nvPr/>
        </p:nvSpPr>
        <p:spPr>
          <a:xfrm>
            <a:off x="2880000" y="1600200"/>
            <a:ext cx="508320" cy="457200"/>
          </a:xfrm>
          <a:prstGeom prst="rect">
            <a:avLst/>
          </a:prstGeom>
          <a:solidFill>
            <a:srgbClr val="008000"/>
          </a:solidFill>
          <a:ln>
            <a:solidFill>
              <a:srgbClr val="000000"/>
            </a:solidFill>
          </a:ln>
        </p:spPr>
      </p:sp>
      <p:sp>
        <p:nvSpPr>
          <p:cNvPr id="287" name="Rectangle 35"/>
          <p:cNvSpPr/>
          <p:nvPr/>
        </p:nvSpPr>
        <p:spPr>
          <a:xfrm>
            <a:off x="3388320" y="1600200"/>
            <a:ext cx="508680" cy="457200"/>
          </a:xfrm>
          <a:prstGeom prst="rect">
            <a:avLst/>
          </a:prstGeom>
          <a:solidFill>
            <a:srgbClr val="008000"/>
          </a:solidFill>
          <a:ln>
            <a:solidFill>
              <a:srgbClr val="000000"/>
            </a:solidFill>
          </a:ln>
        </p:spPr>
      </p:sp>
      <p:sp>
        <p:nvSpPr>
          <p:cNvPr id="288" name="TextShape 36"/>
          <p:cNvSpPr txBox="1"/>
          <p:nvPr/>
        </p:nvSpPr>
        <p:spPr>
          <a:xfrm>
            <a:off x="529560" y="2286000"/>
            <a:ext cx="9071640" cy="235656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9 projects</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$316,000</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3902 votes </a:t>
            </a:r>
            <a:r>
              <a:rPr b="0" i="1" lang="en-US" sz="3200" spc="-1" strike="noStrike">
                <a:solidFill>
                  <a:srgbClr val="000000"/>
                </a:solidFill>
                <a:uFill>
                  <a:solidFill>
                    <a:srgbClr val="ffffff"/>
                  </a:solidFill>
                </a:uFill>
                <a:latin typeface="Arial"/>
              </a:rPr>
              <a:t>(not distinct voters!)</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$81 / vote</a:t>
            </a:r>
            <a:endParaRPr b="0" lang="en-US" sz="3200" spc="-1" strike="noStrike">
              <a:solidFill>
                <a:srgbClr val="000000"/>
              </a:solidFill>
              <a:uFill>
                <a:solidFill>
                  <a:srgbClr val="ffffff"/>
                </a:solidFill>
              </a:uFill>
              <a:latin typeface="Arial"/>
            </a:endParaRPr>
          </a:p>
        </p:txBody>
      </p:sp>
    </p:spTree>
  </p:cSld>
  <p:timing>
    <p:tnLst>
      <p:par>
        <p:cTn id="213" dur="indefinite" restart="never" nodeType="tmRoot">
          <p:childTnLst>
            <p:seq>
              <p:cTn id="214" nodeType="mainSeq">
                <p:childTnLst>
                  <p:par>
                    <p:cTn id="215" fill="freeze">
                      <p:stCondLst>
                        <p:cond delay="indefinite"/>
                      </p:stCondLst>
                      <p:childTnLst>
                        <p:par>
                          <p:cTn id="216" fill="freeze">
                            <p:stCondLst>
                              <p:cond delay="0"/>
                            </p:stCondLst>
                            <p:childTnLst>
                              <p:par>
                                <p:cTn id="217" nodeType="clickEffect" fill="hold" presetClass="entr" presetID="1">
                                  <p:stCondLst>
                                    <p:cond delay="0"/>
                                  </p:stCondLst>
                                  <p:childTnLst>
                                    <p:set>
                                      <p:cBhvr>
                                        <p:cTn id="218" dur="1" fill="hold">
                                          <p:stCondLst>
                                            <p:cond delay="0"/>
                                          </p:stCondLst>
                                        </p:cTn>
                                        <p:tgtEl>
                                          <p:spTgt spid="253"/>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Contents</a:t>
            </a:r>
            <a:endParaRPr b="0" lang="en-US" sz="4400" spc="-1" strike="noStrike">
              <a:solidFill>
                <a:srgbClr val="000000"/>
              </a:solidFill>
              <a:uFill>
                <a:solidFill>
                  <a:srgbClr val="ffffff"/>
                </a:solidFill>
              </a:uFill>
              <a:latin typeface="Arial"/>
            </a:endParaRPr>
          </a:p>
        </p:txBody>
      </p:sp>
      <p:sp>
        <p:nvSpPr>
          <p:cNvPr id="290" name="TextShape 2"/>
          <p:cNvSpPr txBox="1"/>
          <p:nvPr/>
        </p:nvSpPr>
        <p:spPr>
          <a:xfrm>
            <a:off x="504000" y="1769040"/>
            <a:ext cx="9071640" cy="49892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c0c0c0"/>
                </a:solidFill>
                <a:uFill>
                  <a:solidFill>
                    <a:srgbClr val="ffffff"/>
                  </a:solidFill>
                </a:uFill>
                <a:latin typeface="Arial"/>
              </a:rPr>
              <a:t>Problems with the usual voting method used for Participatory Budgeting</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c0c0c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Fair-Share Spending: a new voting method</a:t>
            </a:r>
            <a:endParaRPr b="0" lang="en-US" sz="3200" spc="-1" strike="noStrike">
              <a:solidFill>
                <a:srgbClr val="000000"/>
              </a:solidFill>
              <a:uFill>
                <a:solidFill>
                  <a:srgbClr val="ffffff"/>
                </a:solidFill>
              </a:uFill>
              <a:latin typeface="Arial"/>
            </a:endParaRPr>
          </a:p>
        </p:txBody>
      </p:sp>
    </p:spTree>
  </p:cSld>
  <p:timing>
    <p:tnLst>
      <p:par>
        <p:cTn id="219" dur="indefinite" restart="never" nodeType="tmRoot">
          <p:childTnLst>
            <p:seq>
              <p:cTn id="220"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Core Idea</a:t>
            </a:r>
            <a:endParaRPr b="0" lang="en-US" sz="4400" spc="-1" strike="noStrike">
              <a:solidFill>
                <a:srgbClr val="000000"/>
              </a:solidFill>
              <a:uFill>
                <a:solidFill>
                  <a:srgbClr val="ffffff"/>
                </a:solidFill>
              </a:uFill>
              <a:latin typeface="Arial"/>
            </a:endParaRPr>
          </a:p>
        </p:txBody>
      </p:sp>
      <p:sp>
        <p:nvSpPr>
          <p:cNvPr id="292" name="TextShape 2"/>
          <p:cNvSpPr txBox="1"/>
          <p:nvPr/>
        </p:nvSpPr>
        <p:spPr>
          <a:xfrm>
            <a:off x="504000" y="1769040"/>
            <a:ext cx="9071640" cy="4989240"/>
          </a:xfrm>
          <a:prstGeom prst="rect">
            <a:avLst/>
          </a:prstGeom>
          <a:noFill/>
          <a:ln>
            <a:noFill/>
          </a:ln>
        </p:spPr>
        <p:txBody>
          <a:bodyPr lIns="0" rIns="0" tIns="0" bIns="0"/>
          <a:p>
            <a:pPr marL="432000" indent="-324000">
              <a:lnSpc>
                <a:spcPts val="254"/>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Each voter controls an </a:t>
            </a:r>
            <a:r>
              <a:rPr b="0" i="1" lang="en-US" sz="3200" spc="-1" strike="noStrike">
                <a:solidFill>
                  <a:srgbClr val="000000"/>
                </a:solidFill>
                <a:uFill>
                  <a:solidFill>
                    <a:srgbClr val="ffffff"/>
                  </a:solidFill>
                </a:uFill>
                <a:latin typeface="Arial"/>
              </a:rPr>
              <a:t>equal share</a:t>
            </a:r>
            <a:r>
              <a:rPr b="0" lang="en-US" sz="3200" spc="-1" strike="noStrike">
                <a:solidFill>
                  <a:srgbClr val="000000"/>
                </a:solidFill>
                <a:uFill>
                  <a:solidFill>
                    <a:srgbClr val="ffffff"/>
                  </a:solidFill>
                </a:uFill>
                <a:latin typeface="Arial"/>
              </a:rPr>
              <a:t> of the money</a:t>
            </a:r>
            <a:endParaRPr b="0" lang="en-US" sz="3200" spc="-1" strike="noStrike">
              <a:solidFill>
                <a:srgbClr val="000000"/>
              </a:solidFill>
              <a:uFill>
                <a:solidFill>
                  <a:srgbClr val="ffffff"/>
                </a:solidFill>
              </a:uFill>
              <a:latin typeface="Arial"/>
            </a:endParaRPr>
          </a:p>
          <a:p>
            <a:pPr marL="432000" indent="-324000">
              <a:lnSpc>
                <a:spcPts val="254"/>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It will fund his/her favorite projects</a:t>
            </a:r>
            <a:endParaRPr b="0" lang="en-US" sz="3200" spc="-1" strike="noStrike">
              <a:solidFill>
                <a:srgbClr val="000000"/>
              </a:solidFill>
              <a:uFill>
                <a:solidFill>
                  <a:srgbClr val="ffffff"/>
                </a:solidFill>
              </a:uFill>
              <a:latin typeface="Arial"/>
            </a:endParaRPr>
          </a:p>
          <a:p>
            <a:pPr marL="432000" indent="-324000">
              <a:lnSpc>
                <a:spcPts val="254"/>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If the voter wants to spend money on a project which doesn’t get enough support, the voter’s money </a:t>
            </a:r>
            <a:r>
              <a:rPr b="0" i="1" lang="en-US" sz="3200" spc="-1" strike="noStrike">
                <a:solidFill>
                  <a:srgbClr val="000000"/>
                </a:solidFill>
                <a:uFill>
                  <a:solidFill>
                    <a:srgbClr val="ffffff"/>
                  </a:solidFill>
                </a:uFill>
                <a:latin typeface="Arial"/>
              </a:rPr>
              <a:t>moves</a:t>
            </a:r>
            <a:r>
              <a:rPr b="0" lang="en-US" sz="3200" spc="-1" strike="noStrike">
                <a:solidFill>
                  <a:srgbClr val="000000"/>
                </a:solidFill>
                <a:uFill>
                  <a:solidFill>
                    <a:srgbClr val="ffffff"/>
                  </a:solidFill>
                </a:uFill>
                <a:latin typeface="Arial"/>
              </a:rPr>
              <a:t> to his or her next favorite</a:t>
            </a:r>
            <a:endParaRPr b="0" lang="en-US" sz="3200" spc="-1" strike="noStrike">
              <a:solidFill>
                <a:srgbClr val="000000"/>
              </a:solidFill>
              <a:uFill>
                <a:solidFill>
                  <a:srgbClr val="ffffff"/>
                </a:solidFill>
              </a:uFill>
              <a:latin typeface="Arial"/>
            </a:endParaRPr>
          </a:p>
        </p:txBody>
      </p:sp>
    </p:spTree>
  </p:cSld>
  <p:timing>
    <p:tnLst>
      <p:par>
        <p:cTn id="221" dur="indefinite" restart="never" nodeType="tmRoot">
          <p:childTnLst>
            <p:seq>
              <p:cTn id="2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Contents</a:t>
            </a:r>
            <a:endParaRPr b="0" lang="en-US" sz="4400" spc="-1" strike="noStrike">
              <a:solidFill>
                <a:srgbClr val="000000"/>
              </a:solidFill>
              <a:uFill>
                <a:solidFill>
                  <a:srgbClr val="ffffff"/>
                </a:solidFill>
              </a:uFill>
              <a:latin typeface="Arial"/>
            </a:endParaRPr>
          </a:p>
        </p:txBody>
      </p:sp>
      <p:sp>
        <p:nvSpPr>
          <p:cNvPr id="47" name="TextShape 2"/>
          <p:cNvSpPr txBox="1"/>
          <p:nvPr/>
        </p:nvSpPr>
        <p:spPr>
          <a:xfrm>
            <a:off x="504000" y="1769040"/>
            <a:ext cx="9071640" cy="49892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Problems with the usual voting method used for Participatory Budgeting</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c0c0c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c0c0c0"/>
                </a:solidFill>
                <a:uFill>
                  <a:solidFill>
                    <a:srgbClr val="ffffff"/>
                  </a:solidFill>
                </a:uFill>
                <a:latin typeface="Arial"/>
              </a:rPr>
              <a:t>Fair-Share Spending: a new voting method</a:t>
            </a:r>
            <a:endParaRPr b="0" lang="en-US" sz="3200" spc="-1" strike="noStrike">
              <a:solidFill>
                <a:srgbClr val="000000"/>
              </a:solidFill>
              <a:uFill>
                <a:solidFill>
                  <a:srgbClr val="ffffff"/>
                </a:solidFill>
              </a:uFill>
              <a:latin typeface="Arial"/>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CustomShape 1"/>
          <p:cNvSpPr/>
          <p:nvPr/>
        </p:nvSpPr>
        <p:spPr>
          <a:xfrm>
            <a:off x="11430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294" name="CustomShape 2"/>
          <p:cNvSpPr/>
          <p:nvPr/>
        </p:nvSpPr>
        <p:spPr>
          <a:xfrm>
            <a:off x="41148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295" name="CustomShape 3"/>
          <p:cNvSpPr/>
          <p:nvPr/>
        </p:nvSpPr>
        <p:spPr>
          <a:xfrm>
            <a:off x="68580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296" name="Rectangle 4"/>
          <p:cNvSpPr/>
          <p:nvPr/>
        </p:nvSpPr>
        <p:spPr>
          <a:xfrm>
            <a:off x="3429000" y="1828800"/>
            <a:ext cx="685800" cy="685800"/>
          </a:xfrm>
          <a:prstGeom prst="rect">
            <a:avLst/>
          </a:prstGeom>
          <a:solidFill>
            <a:srgbClr val="008000"/>
          </a:solidFill>
          <a:ln>
            <a:solidFill>
              <a:srgbClr val="000000"/>
            </a:solidFill>
          </a:ln>
        </p:spPr>
      </p:sp>
      <p:sp>
        <p:nvSpPr>
          <p:cNvPr id="297" name="Rectangle 5"/>
          <p:cNvSpPr/>
          <p:nvPr/>
        </p:nvSpPr>
        <p:spPr>
          <a:xfrm>
            <a:off x="4114800" y="1828800"/>
            <a:ext cx="685800" cy="685800"/>
          </a:xfrm>
          <a:prstGeom prst="rect">
            <a:avLst/>
          </a:prstGeom>
          <a:solidFill>
            <a:srgbClr val="008000"/>
          </a:solidFill>
          <a:ln>
            <a:solidFill>
              <a:srgbClr val="000000"/>
            </a:solidFill>
          </a:ln>
        </p:spPr>
      </p:sp>
      <p:sp>
        <p:nvSpPr>
          <p:cNvPr id="298" name="Rectangle 6"/>
          <p:cNvSpPr/>
          <p:nvPr/>
        </p:nvSpPr>
        <p:spPr>
          <a:xfrm>
            <a:off x="4800600" y="1828800"/>
            <a:ext cx="685800" cy="685800"/>
          </a:xfrm>
          <a:prstGeom prst="rect">
            <a:avLst/>
          </a:prstGeom>
          <a:solidFill>
            <a:srgbClr val="008000"/>
          </a:solidFill>
          <a:ln>
            <a:solidFill>
              <a:srgbClr val="000000"/>
            </a:solidFill>
          </a:ln>
        </p:spPr>
      </p:sp>
      <p:sp>
        <p:nvSpPr>
          <p:cNvPr id="299" name="Rectangle 7"/>
          <p:cNvSpPr/>
          <p:nvPr/>
        </p:nvSpPr>
        <p:spPr>
          <a:xfrm>
            <a:off x="5486400" y="1828800"/>
            <a:ext cx="685800" cy="685800"/>
          </a:xfrm>
          <a:prstGeom prst="rect">
            <a:avLst/>
          </a:prstGeom>
          <a:solidFill>
            <a:srgbClr val="008000"/>
          </a:solidFill>
          <a:ln>
            <a:solidFill>
              <a:srgbClr val="000000"/>
            </a:solidFill>
          </a:ln>
        </p:spPr>
      </p:sp>
      <p:sp>
        <p:nvSpPr>
          <p:cNvPr id="300" name="Rectangle 8"/>
          <p:cNvSpPr/>
          <p:nvPr/>
        </p:nvSpPr>
        <p:spPr>
          <a:xfrm>
            <a:off x="6172200" y="1828800"/>
            <a:ext cx="685800" cy="685800"/>
          </a:xfrm>
          <a:prstGeom prst="rect">
            <a:avLst/>
          </a:prstGeom>
          <a:solidFill>
            <a:srgbClr val="008000"/>
          </a:solidFill>
          <a:ln>
            <a:solidFill>
              <a:srgbClr val="000000"/>
            </a:solidFill>
          </a:ln>
        </p:spPr>
      </p:sp>
      <p:sp>
        <p:nvSpPr>
          <p:cNvPr id="301" name="Rectangle 9"/>
          <p:cNvSpPr/>
          <p:nvPr/>
        </p:nvSpPr>
        <p:spPr>
          <a:xfrm>
            <a:off x="6858000" y="1828800"/>
            <a:ext cx="685800" cy="685800"/>
          </a:xfrm>
          <a:prstGeom prst="rect">
            <a:avLst/>
          </a:prstGeom>
          <a:solidFill>
            <a:srgbClr val="008000"/>
          </a:solidFill>
          <a:ln>
            <a:solidFill>
              <a:srgbClr val="000000"/>
            </a:solidFill>
          </a:ln>
        </p:spPr>
      </p:sp>
      <p:sp>
        <p:nvSpPr>
          <p:cNvPr id="302" name="Rectangle 10"/>
          <p:cNvSpPr/>
          <p:nvPr/>
        </p:nvSpPr>
        <p:spPr>
          <a:xfrm>
            <a:off x="7543800" y="1828800"/>
            <a:ext cx="685800" cy="685800"/>
          </a:xfrm>
          <a:prstGeom prst="rect">
            <a:avLst/>
          </a:prstGeom>
          <a:solidFill>
            <a:srgbClr val="008000"/>
          </a:solidFill>
          <a:ln>
            <a:solidFill>
              <a:srgbClr val="000000"/>
            </a:solidFill>
          </a:ln>
        </p:spPr>
      </p:sp>
      <p:sp>
        <p:nvSpPr>
          <p:cNvPr id="303" name="Rectangle 11"/>
          <p:cNvSpPr/>
          <p:nvPr/>
        </p:nvSpPr>
        <p:spPr>
          <a:xfrm>
            <a:off x="2743200" y="1828800"/>
            <a:ext cx="685800" cy="685800"/>
          </a:xfrm>
          <a:prstGeom prst="rect">
            <a:avLst/>
          </a:prstGeom>
          <a:solidFill>
            <a:srgbClr val="008000"/>
          </a:solidFill>
          <a:ln>
            <a:solidFill>
              <a:srgbClr val="000000"/>
            </a:solidFill>
          </a:ln>
        </p:spPr>
      </p:sp>
      <p:sp>
        <p:nvSpPr>
          <p:cNvPr id="304" name="Rectangle 12"/>
          <p:cNvSpPr/>
          <p:nvPr/>
        </p:nvSpPr>
        <p:spPr>
          <a:xfrm>
            <a:off x="2057400" y="1828800"/>
            <a:ext cx="685800" cy="685800"/>
          </a:xfrm>
          <a:prstGeom prst="rect">
            <a:avLst/>
          </a:prstGeom>
          <a:solidFill>
            <a:srgbClr val="008000"/>
          </a:solidFill>
          <a:ln>
            <a:solidFill>
              <a:srgbClr val="000000"/>
            </a:solidFill>
          </a:ln>
        </p:spPr>
      </p:sp>
      <p:sp>
        <p:nvSpPr>
          <p:cNvPr id="305" name="TextShape 13"/>
          <p:cNvSpPr txBox="1"/>
          <p:nvPr/>
        </p:nvSpPr>
        <p:spPr>
          <a:xfrm>
            <a:off x="50436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Example</a:t>
            </a:r>
            <a:endParaRPr b="0" lang="en-US" sz="4400" spc="-1" strike="noStrike">
              <a:solidFill>
                <a:srgbClr val="000000"/>
              </a:solidFill>
              <a:uFill>
                <a:solidFill>
                  <a:srgbClr val="ffffff"/>
                </a:solidFill>
              </a:uFill>
              <a:latin typeface="Arial"/>
            </a:endParaRPr>
          </a:p>
        </p:txBody>
      </p:sp>
      <p:sp>
        <p:nvSpPr>
          <p:cNvPr id="306" name="TextShape 14"/>
          <p:cNvSpPr txBox="1"/>
          <p:nvPr/>
        </p:nvSpPr>
        <p:spPr>
          <a:xfrm>
            <a:off x="529560" y="3025800"/>
            <a:ext cx="9071640" cy="118332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$9000, 3 voters</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Each voter has a $3000 share</a:t>
            </a:r>
            <a:endParaRPr b="0" lang="en-US" sz="3200" spc="-1" strike="noStrike">
              <a:solidFill>
                <a:srgbClr val="000000"/>
              </a:solidFill>
              <a:uFill>
                <a:solidFill>
                  <a:srgbClr val="ffffff"/>
                </a:solidFill>
              </a:uFill>
              <a:latin typeface="Arial"/>
            </a:endParaRPr>
          </a:p>
        </p:txBody>
      </p:sp>
    </p:spTree>
  </p:cSld>
  <p:timing>
    <p:tnLst>
      <p:par>
        <p:cTn id="223" dur="indefinite" restart="never" nodeType="tmRoot">
          <p:childTnLst>
            <p:seq>
              <p:cTn id="224" nodeType="mainSeq">
                <p:childTnLst>
                  <p:par>
                    <p:cTn id="225" fill="freeze">
                      <p:stCondLst>
                        <p:cond delay="indefinite"/>
                      </p:stCondLst>
                      <p:childTnLst>
                        <p:par>
                          <p:cTn id="226" fill="freeze">
                            <p:stCondLst>
                              <p:cond delay="0"/>
                            </p:stCondLst>
                            <p:childTnLst>
                              <p:par>
                                <p:cTn id="227" nodeType="clickEffect" fill="hold" presetClass="exit" presetID="1">
                                  <p:stCondLst>
                                    <p:cond delay="0"/>
                                  </p:stCondLst>
                                  <p:childTnLst>
                                    <p:set>
                                      <p:cBhvr>
                                        <p:cTn id="228" dur="1" fill="hold">
                                          <p:stCondLst>
                                            <p:cond delay="0"/>
                                          </p:stCondLst>
                                        </p:cTn>
                                        <p:tgtEl>
                                          <p:spTgt spid="306"/>
                                        </p:tgtEl>
                                        <p:attrNameLst>
                                          <p:attrName>style.visibility</p:attrName>
                                        </p:attrNameLst>
                                      </p:cBhvr>
                                      <p:to>
                                        <p:strVal val="hidden"/>
                                      </p:to>
                                    </p:set>
                                  </p:childTnLst>
                                </p:cTn>
                              </p:par>
                            </p:childTnLst>
                          </p:cTn>
                        </p:par>
                        <p:par>
                          <p:cTn id="229" fill="freeze">
                            <p:stCondLst>
                              <p:cond delay="1"/>
                            </p:stCondLst>
                            <p:childTnLst>
                              <p:par>
                                <p:cTn id="230" nodeType="afterEffect" fill="hold" presetClass="path">
                                  <p:stCondLst>
                                    <p:cond delay="0"/>
                                  </p:stCondLst>
                                  <p:childTnLst/>
                                </p:cTn>
                              </p:par>
                              <p:par>
                                <p:cTn id="231" nodeType="withEffect" fill="hold" presetClass="path">
                                  <p:stCondLst>
                                    <p:cond delay="0"/>
                                  </p:stCondLst>
                                  <p:childTnLst/>
                                </p:cTn>
                              </p:par>
                              <p:par>
                                <p:cTn id="232" nodeType="withEffect" fill="hold" presetClass="path">
                                  <p:stCondLst>
                                    <p:cond delay="0"/>
                                  </p:stCondLst>
                                  <p:childTnLst/>
                                </p:cTn>
                              </p:par>
                            </p:childTnLst>
                          </p:cTn>
                        </p:par>
                        <p:par>
                          <p:cTn id="233" fill="freeze">
                            <p:stCondLst>
                              <p:cond delay="501"/>
                            </p:stCondLst>
                            <p:childTnLst>
                              <p:par>
                                <p:cTn id="234" nodeType="afterEffect" fill="hold" presetClass="path">
                                  <p:stCondLst>
                                    <p:cond delay="0"/>
                                  </p:stCondLst>
                                  <p:childTnLst/>
                                </p:cTn>
                              </p:par>
                              <p:par>
                                <p:cTn id="235" nodeType="withEffect" fill="hold" presetClass="path">
                                  <p:stCondLst>
                                    <p:cond delay="0"/>
                                  </p:stCondLst>
                                  <p:childTnLst/>
                                </p:cTn>
                              </p:par>
                              <p:par>
                                <p:cTn id="236" nodeType="withEffect" fill="hold" presetClass="path">
                                  <p:stCondLst>
                                    <p:cond delay="0"/>
                                  </p:stCondLst>
                                  <p:childTnLst/>
                                </p:cTn>
                              </p:par>
                            </p:childTnLst>
                          </p:cTn>
                        </p:par>
                        <p:par>
                          <p:cTn id="237" fill="freeze">
                            <p:stCondLst>
                              <p:cond delay="1000"/>
                            </p:stCondLst>
                            <p:childTnLst>
                              <p:par>
                                <p:cTn id="238" nodeType="afterEffect" fill="hold" presetClass="path">
                                  <p:stCondLst>
                                    <p:cond delay="0"/>
                                  </p:stCondLst>
                                  <p:childTnLst/>
                                </p:cTn>
                              </p:par>
                              <p:par>
                                <p:cTn id="239" nodeType="withEffect" fill="hold" presetClass="path">
                                  <p:stCondLst>
                                    <p:cond delay="0"/>
                                  </p:stCondLst>
                                  <p:childTnLst/>
                                </p:cTn>
                              </p:par>
                              <p:par>
                                <p:cTn id="240" nodeType="withEffect" fill="hold" presetClass="path">
                                  <p:stCondLst>
                                    <p:cond delay="0"/>
                                  </p:stCondLs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TextShape 1"/>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Example</a:t>
            </a:r>
            <a:endParaRPr b="0" lang="en-US" sz="4400" spc="-1" strike="noStrike">
              <a:solidFill>
                <a:srgbClr val="000000"/>
              </a:solidFill>
              <a:uFill>
                <a:solidFill>
                  <a:srgbClr val="ffffff"/>
                </a:solidFill>
              </a:uFill>
              <a:latin typeface="Arial"/>
            </a:endParaRPr>
          </a:p>
        </p:txBody>
      </p:sp>
      <p:sp>
        <p:nvSpPr>
          <p:cNvPr id="308" name="Rectangle 2"/>
          <p:cNvSpPr/>
          <p:nvPr/>
        </p:nvSpPr>
        <p:spPr>
          <a:xfrm>
            <a:off x="1828800" y="1600200"/>
            <a:ext cx="685800" cy="685800"/>
          </a:xfrm>
          <a:prstGeom prst="rect">
            <a:avLst/>
          </a:prstGeom>
          <a:noFill/>
          <a:ln>
            <a:solidFill>
              <a:srgbClr val="000000"/>
            </a:solidFill>
          </a:ln>
        </p:spPr>
      </p:sp>
      <p:sp>
        <p:nvSpPr>
          <p:cNvPr id="309" name="Rectangle 3"/>
          <p:cNvSpPr/>
          <p:nvPr/>
        </p:nvSpPr>
        <p:spPr>
          <a:xfrm>
            <a:off x="1828800" y="2286000"/>
            <a:ext cx="685800" cy="685800"/>
          </a:xfrm>
          <a:prstGeom prst="rect">
            <a:avLst/>
          </a:prstGeom>
          <a:noFill/>
          <a:ln>
            <a:solidFill>
              <a:srgbClr val="000000"/>
            </a:solidFill>
          </a:ln>
        </p:spPr>
      </p:sp>
      <p:sp>
        <p:nvSpPr>
          <p:cNvPr id="310" name="Rectangle 4"/>
          <p:cNvSpPr/>
          <p:nvPr/>
        </p:nvSpPr>
        <p:spPr>
          <a:xfrm>
            <a:off x="2743200" y="1600200"/>
            <a:ext cx="685800" cy="685800"/>
          </a:xfrm>
          <a:prstGeom prst="rect">
            <a:avLst/>
          </a:prstGeom>
          <a:noFill/>
          <a:ln>
            <a:solidFill>
              <a:srgbClr val="000000"/>
            </a:solidFill>
          </a:ln>
        </p:spPr>
      </p:sp>
      <p:sp>
        <p:nvSpPr>
          <p:cNvPr id="311" name="Rectangle 5"/>
          <p:cNvSpPr/>
          <p:nvPr/>
        </p:nvSpPr>
        <p:spPr>
          <a:xfrm>
            <a:off x="2743200" y="2286000"/>
            <a:ext cx="685800" cy="685800"/>
          </a:xfrm>
          <a:prstGeom prst="rect">
            <a:avLst/>
          </a:prstGeom>
          <a:noFill/>
          <a:ln>
            <a:solidFill>
              <a:srgbClr val="000000"/>
            </a:solidFill>
          </a:ln>
        </p:spPr>
      </p:sp>
      <p:sp>
        <p:nvSpPr>
          <p:cNvPr id="312" name="Rectangle 6"/>
          <p:cNvSpPr/>
          <p:nvPr/>
        </p:nvSpPr>
        <p:spPr>
          <a:xfrm>
            <a:off x="3657600" y="1600200"/>
            <a:ext cx="685800" cy="685800"/>
          </a:xfrm>
          <a:prstGeom prst="rect">
            <a:avLst/>
          </a:prstGeom>
          <a:noFill/>
          <a:ln>
            <a:solidFill>
              <a:srgbClr val="000000"/>
            </a:solidFill>
          </a:ln>
        </p:spPr>
      </p:sp>
      <p:sp>
        <p:nvSpPr>
          <p:cNvPr id="313" name="Rectangle 7"/>
          <p:cNvSpPr/>
          <p:nvPr/>
        </p:nvSpPr>
        <p:spPr>
          <a:xfrm>
            <a:off x="3657600" y="2286000"/>
            <a:ext cx="685800" cy="685800"/>
          </a:xfrm>
          <a:prstGeom prst="rect">
            <a:avLst/>
          </a:prstGeom>
          <a:noFill/>
          <a:ln>
            <a:solidFill>
              <a:srgbClr val="000000"/>
            </a:solidFill>
          </a:ln>
        </p:spPr>
      </p:sp>
      <p:sp>
        <p:nvSpPr>
          <p:cNvPr id="314" name="Rectangle 8"/>
          <p:cNvSpPr/>
          <p:nvPr/>
        </p:nvSpPr>
        <p:spPr>
          <a:xfrm>
            <a:off x="3657600" y="2971800"/>
            <a:ext cx="685800" cy="685800"/>
          </a:xfrm>
          <a:prstGeom prst="rect">
            <a:avLst/>
          </a:prstGeom>
          <a:noFill/>
          <a:ln>
            <a:solidFill>
              <a:srgbClr val="000000"/>
            </a:solidFill>
          </a:ln>
        </p:spPr>
      </p:sp>
      <p:sp>
        <p:nvSpPr>
          <p:cNvPr id="315" name="Rectangle 9"/>
          <p:cNvSpPr/>
          <p:nvPr/>
        </p:nvSpPr>
        <p:spPr>
          <a:xfrm>
            <a:off x="4572000" y="1600200"/>
            <a:ext cx="685800" cy="685800"/>
          </a:xfrm>
          <a:prstGeom prst="rect">
            <a:avLst/>
          </a:prstGeom>
          <a:noFill/>
          <a:ln>
            <a:solidFill>
              <a:srgbClr val="000000"/>
            </a:solidFill>
          </a:ln>
        </p:spPr>
      </p:sp>
      <p:sp>
        <p:nvSpPr>
          <p:cNvPr id="316" name="Rectangle 10"/>
          <p:cNvSpPr/>
          <p:nvPr/>
        </p:nvSpPr>
        <p:spPr>
          <a:xfrm>
            <a:off x="4572000" y="2286000"/>
            <a:ext cx="685800" cy="685800"/>
          </a:xfrm>
          <a:prstGeom prst="rect">
            <a:avLst/>
          </a:prstGeom>
          <a:noFill/>
          <a:ln>
            <a:solidFill>
              <a:srgbClr val="000000"/>
            </a:solidFill>
          </a:ln>
        </p:spPr>
      </p:sp>
      <p:sp>
        <p:nvSpPr>
          <p:cNvPr id="317" name="Rectangle 11"/>
          <p:cNvSpPr/>
          <p:nvPr/>
        </p:nvSpPr>
        <p:spPr>
          <a:xfrm>
            <a:off x="4572000" y="2971800"/>
            <a:ext cx="685800" cy="685800"/>
          </a:xfrm>
          <a:prstGeom prst="rect">
            <a:avLst/>
          </a:prstGeom>
          <a:noFill/>
          <a:ln>
            <a:solidFill>
              <a:srgbClr val="000000"/>
            </a:solidFill>
          </a:ln>
        </p:spPr>
      </p:sp>
      <p:sp>
        <p:nvSpPr>
          <p:cNvPr id="318" name="Rectangle 12"/>
          <p:cNvSpPr/>
          <p:nvPr/>
        </p:nvSpPr>
        <p:spPr>
          <a:xfrm>
            <a:off x="5486400" y="1600200"/>
            <a:ext cx="685800" cy="685800"/>
          </a:xfrm>
          <a:prstGeom prst="rect">
            <a:avLst/>
          </a:prstGeom>
          <a:noFill/>
          <a:ln>
            <a:solidFill>
              <a:srgbClr val="000000"/>
            </a:solidFill>
          </a:ln>
        </p:spPr>
      </p:sp>
      <p:sp>
        <p:nvSpPr>
          <p:cNvPr id="319" name="Rectangle 13"/>
          <p:cNvSpPr/>
          <p:nvPr/>
        </p:nvSpPr>
        <p:spPr>
          <a:xfrm>
            <a:off x="5486400" y="2286000"/>
            <a:ext cx="685800" cy="685800"/>
          </a:xfrm>
          <a:prstGeom prst="rect">
            <a:avLst/>
          </a:prstGeom>
          <a:noFill/>
          <a:ln>
            <a:solidFill>
              <a:srgbClr val="000000"/>
            </a:solidFill>
          </a:ln>
        </p:spPr>
      </p:sp>
      <p:sp>
        <p:nvSpPr>
          <p:cNvPr id="320" name="Rectangle 14"/>
          <p:cNvSpPr/>
          <p:nvPr/>
        </p:nvSpPr>
        <p:spPr>
          <a:xfrm>
            <a:off x="5486400" y="2971800"/>
            <a:ext cx="685800" cy="685800"/>
          </a:xfrm>
          <a:prstGeom prst="rect">
            <a:avLst/>
          </a:prstGeom>
          <a:noFill/>
          <a:ln>
            <a:solidFill>
              <a:srgbClr val="000000"/>
            </a:solidFill>
          </a:ln>
        </p:spPr>
      </p:sp>
      <p:sp>
        <p:nvSpPr>
          <p:cNvPr id="321" name="Rectangle 15"/>
          <p:cNvSpPr/>
          <p:nvPr/>
        </p:nvSpPr>
        <p:spPr>
          <a:xfrm>
            <a:off x="5486400" y="3657600"/>
            <a:ext cx="685800" cy="685800"/>
          </a:xfrm>
          <a:prstGeom prst="rect">
            <a:avLst/>
          </a:prstGeom>
          <a:noFill/>
          <a:ln>
            <a:solidFill>
              <a:srgbClr val="000000"/>
            </a:solidFill>
          </a:ln>
        </p:spPr>
      </p:sp>
      <p:sp>
        <p:nvSpPr>
          <p:cNvPr id="322" name="Rectangle 16"/>
          <p:cNvSpPr/>
          <p:nvPr/>
        </p:nvSpPr>
        <p:spPr>
          <a:xfrm>
            <a:off x="6400800" y="1600200"/>
            <a:ext cx="685800" cy="685800"/>
          </a:xfrm>
          <a:prstGeom prst="rect">
            <a:avLst/>
          </a:prstGeom>
          <a:noFill/>
          <a:ln>
            <a:solidFill>
              <a:srgbClr val="000000"/>
            </a:solidFill>
          </a:ln>
        </p:spPr>
      </p:sp>
      <p:sp>
        <p:nvSpPr>
          <p:cNvPr id="323" name="Rectangle 17"/>
          <p:cNvSpPr/>
          <p:nvPr/>
        </p:nvSpPr>
        <p:spPr>
          <a:xfrm>
            <a:off x="6400800" y="2286000"/>
            <a:ext cx="685800" cy="685800"/>
          </a:xfrm>
          <a:prstGeom prst="rect">
            <a:avLst/>
          </a:prstGeom>
          <a:noFill/>
          <a:ln>
            <a:solidFill>
              <a:srgbClr val="000000"/>
            </a:solidFill>
          </a:ln>
        </p:spPr>
      </p:sp>
      <p:sp>
        <p:nvSpPr>
          <p:cNvPr id="324" name="Rectangle 18"/>
          <p:cNvSpPr/>
          <p:nvPr/>
        </p:nvSpPr>
        <p:spPr>
          <a:xfrm>
            <a:off x="6400800" y="2971800"/>
            <a:ext cx="685800" cy="685800"/>
          </a:xfrm>
          <a:prstGeom prst="rect">
            <a:avLst/>
          </a:prstGeom>
          <a:noFill/>
          <a:ln>
            <a:solidFill>
              <a:srgbClr val="000000"/>
            </a:solidFill>
          </a:ln>
        </p:spPr>
      </p:sp>
      <p:sp>
        <p:nvSpPr>
          <p:cNvPr id="325" name="Rectangle 19"/>
          <p:cNvSpPr/>
          <p:nvPr/>
        </p:nvSpPr>
        <p:spPr>
          <a:xfrm>
            <a:off x="6400800" y="3657600"/>
            <a:ext cx="685800" cy="685800"/>
          </a:xfrm>
          <a:prstGeom prst="rect">
            <a:avLst/>
          </a:prstGeom>
          <a:noFill/>
          <a:ln>
            <a:solidFill>
              <a:srgbClr val="000000"/>
            </a:solidFill>
          </a:ln>
        </p:spPr>
      </p:sp>
      <p:sp>
        <p:nvSpPr>
          <p:cNvPr id="326" name="Rectangle 20"/>
          <p:cNvSpPr/>
          <p:nvPr/>
        </p:nvSpPr>
        <p:spPr>
          <a:xfrm>
            <a:off x="7315200" y="1600200"/>
            <a:ext cx="685800" cy="685800"/>
          </a:xfrm>
          <a:prstGeom prst="rect">
            <a:avLst/>
          </a:prstGeom>
          <a:noFill/>
          <a:ln>
            <a:solidFill>
              <a:srgbClr val="000000"/>
            </a:solidFill>
          </a:ln>
        </p:spPr>
      </p:sp>
      <p:sp>
        <p:nvSpPr>
          <p:cNvPr id="327" name="Rectangle 21"/>
          <p:cNvSpPr/>
          <p:nvPr/>
        </p:nvSpPr>
        <p:spPr>
          <a:xfrm>
            <a:off x="7315200" y="2286000"/>
            <a:ext cx="685800" cy="685800"/>
          </a:xfrm>
          <a:prstGeom prst="rect">
            <a:avLst/>
          </a:prstGeom>
          <a:noFill/>
          <a:ln>
            <a:solidFill>
              <a:srgbClr val="000000"/>
            </a:solidFill>
          </a:ln>
        </p:spPr>
      </p:sp>
      <p:sp>
        <p:nvSpPr>
          <p:cNvPr id="328" name="Rectangle 22"/>
          <p:cNvSpPr/>
          <p:nvPr/>
        </p:nvSpPr>
        <p:spPr>
          <a:xfrm>
            <a:off x="7315200" y="2971800"/>
            <a:ext cx="685800" cy="685800"/>
          </a:xfrm>
          <a:prstGeom prst="rect">
            <a:avLst/>
          </a:prstGeom>
          <a:noFill/>
          <a:ln>
            <a:solidFill>
              <a:srgbClr val="000000"/>
            </a:solidFill>
          </a:ln>
        </p:spPr>
      </p:sp>
      <p:sp>
        <p:nvSpPr>
          <p:cNvPr id="329" name="Rectangle 23"/>
          <p:cNvSpPr/>
          <p:nvPr/>
        </p:nvSpPr>
        <p:spPr>
          <a:xfrm>
            <a:off x="7315200" y="3657600"/>
            <a:ext cx="685800" cy="685800"/>
          </a:xfrm>
          <a:prstGeom prst="rect">
            <a:avLst/>
          </a:prstGeom>
          <a:noFill/>
          <a:ln>
            <a:solidFill>
              <a:srgbClr val="000000"/>
            </a:solidFill>
          </a:ln>
        </p:spPr>
      </p:sp>
      <p:sp>
        <p:nvSpPr>
          <p:cNvPr id="330" name="TextShape 24"/>
          <p:cNvSpPr txBox="1"/>
          <p:nvPr/>
        </p:nvSpPr>
        <p:spPr>
          <a:xfrm>
            <a:off x="529560" y="4457520"/>
            <a:ext cx="9071640" cy="245988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Projects for $2000, $3000, or $4000</a:t>
            </a:r>
            <a:endParaRPr b="0" lang="en-US" sz="3200" spc="-1" strike="noStrike">
              <a:solidFill>
                <a:srgbClr val="000000"/>
              </a:solidFill>
              <a:uFill>
                <a:solidFill>
                  <a:srgbClr val="ffffff"/>
                </a:solidFill>
              </a:uFill>
              <a:latin typeface="Arial"/>
            </a:endParaRPr>
          </a:p>
          <a:p>
            <a:pPr marL="432000" indent="-324000">
              <a:lnSpc>
                <a:spcPts val="254"/>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Each voter may distribute his or her share among the projects</a:t>
            </a:r>
            <a:endParaRPr b="0" lang="en-US" sz="3200" spc="-1" strike="noStrike">
              <a:solidFill>
                <a:srgbClr val="000000"/>
              </a:solidFill>
              <a:uFill>
                <a:solidFill>
                  <a:srgbClr val="ffffff"/>
                </a:solidFill>
              </a:uFill>
              <a:latin typeface="Arial"/>
            </a:endParaRPr>
          </a:p>
        </p:txBody>
      </p:sp>
      <p:sp>
        <p:nvSpPr>
          <p:cNvPr id="331" name="TextShape 25"/>
          <p:cNvSpPr txBox="1"/>
          <p:nvPr/>
        </p:nvSpPr>
        <p:spPr>
          <a:xfrm>
            <a:off x="1943280" y="125712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332" name="TextShape 26"/>
          <p:cNvSpPr txBox="1"/>
          <p:nvPr/>
        </p:nvSpPr>
        <p:spPr>
          <a:xfrm>
            <a:off x="2857680" y="125712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333" name="TextShape 27"/>
          <p:cNvSpPr txBox="1"/>
          <p:nvPr/>
        </p:nvSpPr>
        <p:spPr>
          <a:xfrm>
            <a:off x="3771720" y="12538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334" name="TextShape 28"/>
          <p:cNvSpPr txBox="1"/>
          <p:nvPr/>
        </p:nvSpPr>
        <p:spPr>
          <a:xfrm>
            <a:off x="4686480" y="12538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335" name="TextShape 29"/>
          <p:cNvSpPr txBox="1"/>
          <p:nvPr/>
        </p:nvSpPr>
        <p:spPr>
          <a:xfrm>
            <a:off x="5600520" y="125712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336" name="TextShape 30"/>
          <p:cNvSpPr txBox="1"/>
          <p:nvPr/>
        </p:nvSpPr>
        <p:spPr>
          <a:xfrm>
            <a:off x="6515280" y="125712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337" name="TextShape 31"/>
          <p:cNvSpPr txBox="1"/>
          <p:nvPr/>
        </p:nvSpPr>
        <p:spPr>
          <a:xfrm>
            <a:off x="7429680" y="12538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241" dur="indefinite" restart="never" nodeType="tmRoot">
          <p:childTnLst>
            <p:seq>
              <p:cTn id="2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1143000" y="5715000"/>
            <a:ext cx="914400" cy="914400"/>
          </a:xfrm>
          <a:prstGeom prst="smileyFace">
            <a:avLst>
              <a:gd name="adj" fmla="val 17520"/>
            </a:avLst>
          </a:prstGeom>
          <a:solidFill>
            <a:srgbClr val="dc2300"/>
          </a:solidFill>
          <a:ln>
            <a:solidFill>
              <a:srgbClr val="000000"/>
            </a:solidFill>
          </a:ln>
        </p:spPr>
        <p:style>
          <a:lnRef idx="0"/>
          <a:fillRef idx="0"/>
          <a:effectRef idx="0"/>
          <a:fontRef idx="minor"/>
        </p:style>
      </p:sp>
      <p:sp>
        <p:nvSpPr>
          <p:cNvPr id="339" name="CustomShape 2"/>
          <p:cNvSpPr/>
          <p:nvPr/>
        </p:nvSpPr>
        <p:spPr>
          <a:xfrm>
            <a:off x="41148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340" name="CustomShape 3"/>
          <p:cNvSpPr/>
          <p:nvPr/>
        </p:nvSpPr>
        <p:spPr>
          <a:xfrm>
            <a:off x="6858000" y="5715000"/>
            <a:ext cx="914400" cy="914400"/>
          </a:xfrm>
          <a:prstGeom prst="smileyFace">
            <a:avLst>
              <a:gd name="adj" fmla="val 17520"/>
            </a:avLst>
          </a:prstGeom>
          <a:solidFill>
            <a:srgbClr val="33cc66"/>
          </a:solidFill>
          <a:ln>
            <a:solidFill>
              <a:srgbClr val="000000"/>
            </a:solidFill>
          </a:ln>
        </p:spPr>
        <p:style>
          <a:lnRef idx="0"/>
          <a:fillRef idx="0"/>
          <a:effectRef idx="0"/>
          <a:fontRef idx="minor"/>
        </p:style>
      </p:sp>
      <p:sp>
        <p:nvSpPr>
          <p:cNvPr id="341" name="Rectangle 4"/>
          <p:cNvSpPr/>
          <p:nvPr/>
        </p:nvSpPr>
        <p:spPr>
          <a:xfrm>
            <a:off x="2286000" y="5257800"/>
            <a:ext cx="685800" cy="685800"/>
          </a:xfrm>
          <a:prstGeom prst="rect">
            <a:avLst/>
          </a:prstGeom>
          <a:solidFill>
            <a:srgbClr val="dc2300"/>
          </a:solidFill>
          <a:ln>
            <a:solidFill>
              <a:srgbClr val="000000"/>
            </a:solidFill>
          </a:ln>
        </p:spPr>
      </p:sp>
      <p:sp>
        <p:nvSpPr>
          <p:cNvPr id="342" name="Rectangle 5"/>
          <p:cNvSpPr/>
          <p:nvPr/>
        </p:nvSpPr>
        <p:spPr>
          <a:xfrm>
            <a:off x="5257800" y="6629400"/>
            <a:ext cx="685800" cy="685800"/>
          </a:xfrm>
          <a:prstGeom prst="rect">
            <a:avLst/>
          </a:prstGeom>
          <a:solidFill>
            <a:srgbClr val="99ccff"/>
          </a:solidFill>
          <a:ln>
            <a:solidFill>
              <a:srgbClr val="000000"/>
            </a:solidFill>
          </a:ln>
        </p:spPr>
      </p:sp>
      <p:sp>
        <p:nvSpPr>
          <p:cNvPr id="343" name="Rectangle 6"/>
          <p:cNvSpPr/>
          <p:nvPr/>
        </p:nvSpPr>
        <p:spPr>
          <a:xfrm>
            <a:off x="5257800" y="5943600"/>
            <a:ext cx="685800" cy="685800"/>
          </a:xfrm>
          <a:prstGeom prst="rect">
            <a:avLst/>
          </a:prstGeom>
          <a:solidFill>
            <a:srgbClr val="99ccff"/>
          </a:solidFill>
          <a:ln>
            <a:solidFill>
              <a:srgbClr val="000000"/>
            </a:solidFill>
          </a:ln>
        </p:spPr>
      </p:sp>
      <p:sp>
        <p:nvSpPr>
          <p:cNvPr id="344" name="Rectangle 7"/>
          <p:cNvSpPr/>
          <p:nvPr/>
        </p:nvSpPr>
        <p:spPr>
          <a:xfrm>
            <a:off x="5257800" y="5257800"/>
            <a:ext cx="685800" cy="685800"/>
          </a:xfrm>
          <a:prstGeom prst="rect">
            <a:avLst/>
          </a:prstGeom>
          <a:solidFill>
            <a:srgbClr val="99ccff"/>
          </a:solidFill>
          <a:ln>
            <a:solidFill>
              <a:srgbClr val="000000"/>
            </a:solidFill>
          </a:ln>
        </p:spPr>
      </p:sp>
      <p:sp>
        <p:nvSpPr>
          <p:cNvPr id="345" name="Rectangle 8"/>
          <p:cNvSpPr/>
          <p:nvPr/>
        </p:nvSpPr>
        <p:spPr>
          <a:xfrm>
            <a:off x="8001000" y="6629400"/>
            <a:ext cx="685800" cy="685800"/>
          </a:xfrm>
          <a:prstGeom prst="rect">
            <a:avLst/>
          </a:prstGeom>
          <a:solidFill>
            <a:srgbClr val="33cc66"/>
          </a:solidFill>
          <a:ln>
            <a:solidFill>
              <a:srgbClr val="000000"/>
            </a:solidFill>
          </a:ln>
        </p:spPr>
      </p:sp>
      <p:sp>
        <p:nvSpPr>
          <p:cNvPr id="346" name="Rectangle 9"/>
          <p:cNvSpPr/>
          <p:nvPr/>
        </p:nvSpPr>
        <p:spPr>
          <a:xfrm>
            <a:off x="8001000" y="5943600"/>
            <a:ext cx="685800" cy="685800"/>
          </a:xfrm>
          <a:prstGeom prst="rect">
            <a:avLst/>
          </a:prstGeom>
          <a:solidFill>
            <a:srgbClr val="33cc66"/>
          </a:solidFill>
          <a:ln>
            <a:solidFill>
              <a:srgbClr val="000000"/>
            </a:solidFill>
          </a:ln>
        </p:spPr>
      </p:sp>
      <p:sp>
        <p:nvSpPr>
          <p:cNvPr id="347" name="Rectangle 10"/>
          <p:cNvSpPr/>
          <p:nvPr/>
        </p:nvSpPr>
        <p:spPr>
          <a:xfrm>
            <a:off x="8001000" y="5257800"/>
            <a:ext cx="685800" cy="685800"/>
          </a:xfrm>
          <a:prstGeom prst="rect">
            <a:avLst/>
          </a:prstGeom>
          <a:solidFill>
            <a:srgbClr val="33cc66"/>
          </a:solidFill>
          <a:ln>
            <a:solidFill>
              <a:srgbClr val="000000"/>
            </a:solidFill>
          </a:ln>
        </p:spPr>
      </p:sp>
      <p:sp>
        <p:nvSpPr>
          <p:cNvPr id="348" name="Rectangle 11"/>
          <p:cNvSpPr/>
          <p:nvPr/>
        </p:nvSpPr>
        <p:spPr>
          <a:xfrm>
            <a:off x="2286000" y="5943600"/>
            <a:ext cx="685800" cy="685800"/>
          </a:xfrm>
          <a:prstGeom prst="rect">
            <a:avLst/>
          </a:prstGeom>
          <a:solidFill>
            <a:srgbClr val="dc2300"/>
          </a:solidFill>
          <a:ln>
            <a:solidFill>
              <a:srgbClr val="000000"/>
            </a:solidFill>
          </a:ln>
        </p:spPr>
      </p:sp>
      <p:sp>
        <p:nvSpPr>
          <p:cNvPr id="349" name="Rectangle 12"/>
          <p:cNvSpPr/>
          <p:nvPr/>
        </p:nvSpPr>
        <p:spPr>
          <a:xfrm>
            <a:off x="2286000" y="6629400"/>
            <a:ext cx="685800" cy="685800"/>
          </a:xfrm>
          <a:prstGeom prst="rect">
            <a:avLst/>
          </a:prstGeom>
          <a:solidFill>
            <a:srgbClr val="dc2300"/>
          </a:solidFill>
          <a:ln>
            <a:solidFill>
              <a:srgbClr val="000000"/>
            </a:solidFill>
          </a:ln>
        </p:spPr>
      </p:sp>
      <p:sp>
        <p:nvSpPr>
          <p:cNvPr id="350" name="TextShape 13"/>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Example</a:t>
            </a:r>
            <a:endParaRPr b="0" lang="en-US" sz="4400" spc="-1" strike="noStrike">
              <a:solidFill>
                <a:srgbClr val="000000"/>
              </a:solidFill>
              <a:uFill>
                <a:solidFill>
                  <a:srgbClr val="ffffff"/>
                </a:solidFill>
              </a:uFill>
              <a:latin typeface="Arial"/>
            </a:endParaRPr>
          </a:p>
        </p:txBody>
      </p:sp>
      <p:sp>
        <p:nvSpPr>
          <p:cNvPr id="351" name="Rectangle 14"/>
          <p:cNvSpPr/>
          <p:nvPr/>
        </p:nvSpPr>
        <p:spPr>
          <a:xfrm>
            <a:off x="1828800" y="1600200"/>
            <a:ext cx="685800" cy="685800"/>
          </a:xfrm>
          <a:prstGeom prst="rect">
            <a:avLst/>
          </a:prstGeom>
          <a:noFill/>
          <a:ln>
            <a:solidFill>
              <a:srgbClr val="000000"/>
            </a:solidFill>
          </a:ln>
        </p:spPr>
      </p:sp>
      <p:sp>
        <p:nvSpPr>
          <p:cNvPr id="352" name="Rectangle 15"/>
          <p:cNvSpPr/>
          <p:nvPr/>
        </p:nvSpPr>
        <p:spPr>
          <a:xfrm>
            <a:off x="1828800" y="2286000"/>
            <a:ext cx="685800" cy="685800"/>
          </a:xfrm>
          <a:prstGeom prst="rect">
            <a:avLst/>
          </a:prstGeom>
          <a:noFill/>
          <a:ln>
            <a:solidFill>
              <a:srgbClr val="000000"/>
            </a:solidFill>
          </a:ln>
        </p:spPr>
      </p:sp>
      <p:sp>
        <p:nvSpPr>
          <p:cNvPr id="353" name="Rectangle 16"/>
          <p:cNvSpPr/>
          <p:nvPr/>
        </p:nvSpPr>
        <p:spPr>
          <a:xfrm>
            <a:off x="2743200" y="1600200"/>
            <a:ext cx="685800" cy="685800"/>
          </a:xfrm>
          <a:prstGeom prst="rect">
            <a:avLst/>
          </a:prstGeom>
          <a:noFill/>
          <a:ln>
            <a:solidFill>
              <a:srgbClr val="000000"/>
            </a:solidFill>
          </a:ln>
        </p:spPr>
      </p:sp>
      <p:sp>
        <p:nvSpPr>
          <p:cNvPr id="354" name="Rectangle 17"/>
          <p:cNvSpPr/>
          <p:nvPr/>
        </p:nvSpPr>
        <p:spPr>
          <a:xfrm>
            <a:off x="2743200" y="2286000"/>
            <a:ext cx="685800" cy="685800"/>
          </a:xfrm>
          <a:prstGeom prst="rect">
            <a:avLst/>
          </a:prstGeom>
          <a:noFill/>
          <a:ln>
            <a:solidFill>
              <a:srgbClr val="000000"/>
            </a:solidFill>
          </a:ln>
        </p:spPr>
      </p:sp>
      <p:sp>
        <p:nvSpPr>
          <p:cNvPr id="355" name="Rectangle 18"/>
          <p:cNvSpPr/>
          <p:nvPr/>
        </p:nvSpPr>
        <p:spPr>
          <a:xfrm>
            <a:off x="3657600" y="1600200"/>
            <a:ext cx="685800" cy="685800"/>
          </a:xfrm>
          <a:prstGeom prst="rect">
            <a:avLst/>
          </a:prstGeom>
          <a:noFill/>
          <a:ln>
            <a:solidFill>
              <a:srgbClr val="000000"/>
            </a:solidFill>
          </a:ln>
        </p:spPr>
      </p:sp>
      <p:sp>
        <p:nvSpPr>
          <p:cNvPr id="356" name="Rectangle 19"/>
          <p:cNvSpPr/>
          <p:nvPr/>
        </p:nvSpPr>
        <p:spPr>
          <a:xfrm>
            <a:off x="3657600" y="2286000"/>
            <a:ext cx="685800" cy="685800"/>
          </a:xfrm>
          <a:prstGeom prst="rect">
            <a:avLst/>
          </a:prstGeom>
          <a:noFill/>
          <a:ln>
            <a:solidFill>
              <a:srgbClr val="000000"/>
            </a:solidFill>
          </a:ln>
        </p:spPr>
      </p:sp>
      <p:sp>
        <p:nvSpPr>
          <p:cNvPr id="357" name="Rectangle 20"/>
          <p:cNvSpPr/>
          <p:nvPr/>
        </p:nvSpPr>
        <p:spPr>
          <a:xfrm>
            <a:off x="3657600" y="2971800"/>
            <a:ext cx="685800" cy="685800"/>
          </a:xfrm>
          <a:prstGeom prst="rect">
            <a:avLst/>
          </a:prstGeom>
          <a:noFill/>
          <a:ln>
            <a:solidFill>
              <a:srgbClr val="000000"/>
            </a:solidFill>
          </a:ln>
        </p:spPr>
      </p:sp>
      <p:sp>
        <p:nvSpPr>
          <p:cNvPr id="358" name="Rectangle 21"/>
          <p:cNvSpPr/>
          <p:nvPr/>
        </p:nvSpPr>
        <p:spPr>
          <a:xfrm>
            <a:off x="4572000" y="1600200"/>
            <a:ext cx="685800" cy="685800"/>
          </a:xfrm>
          <a:prstGeom prst="rect">
            <a:avLst/>
          </a:prstGeom>
          <a:noFill/>
          <a:ln>
            <a:solidFill>
              <a:srgbClr val="000000"/>
            </a:solidFill>
          </a:ln>
        </p:spPr>
      </p:sp>
      <p:sp>
        <p:nvSpPr>
          <p:cNvPr id="359" name="Rectangle 22"/>
          <p:cNvSpPr/>
          <p:nvPr/>
        </p:nvSpPr>
        <p:spPr>
          <a:xfrm>
            <a:off x="4572000" y="2286000"/>
            <a:ext cx="685800" cy="685800"/>
          </a:xfrm>
          <a:prstGeom prst="rect">
            <a:avLst/>
          </a:prstGeom>
          <a:noFill/>
          <a:ln>
            <a:solidFill>
              <a:srgbClr val="000000"/>
            </a:solidFill>
          </a:ln>
        </p:spPr>
      </p:sp>
      <p:sp>
        <p:nvSpPr>
          <p:cNvPr id="360" name="Rectangle 23"/>
          <p:cNvSpPr/>
          <p:nvPr/>
        </p:nvSpPr>
        <p:spPr>
          <a:xfrm>
            <a:off x="4572000" y="2971800"/>
            <a:ext cx="685800" cy="685800"/>
          </a:xfrm>
          <a:prstGeom prst="rect">
            <a:avLst/>
          </a:prstGeom>
          <a:noFill/>
          <a:ln>
            <a:solidFill>
              <a:srgbClr val="000000"/>
            </a:solidFill>
          </a:ln>
        </p:spPr>
      </p:sp>
      <p:sp>
        <p:nvSpPr>
          <p:cNvPr id="361" name="Rectangle 24"/>
          <p:cNvSpPr/>
          <p:nvPr/>
        </p:nvSpPr>
        <p:spPr>
          <a:xfrm>
            <a:off x="5486400" y="1600200"/>
            <a:ext cx="685800" cy="685800"/>
          </a:xfrm>
          <a:prstGeom prst="rect">
            <a:avLst/>
          </a:prstGeom>
          <a:noFill/>
          <a:ln>
            <a:solidFill>
              <a:srgbClr val="000000"/>
            </a:solidFill>
          </a:ln>
        </p:spPr>
      </p:sp>
      <p:sp>
        <p:nvSpPr>
          <p:cNvPr id="362" name="Rectangle 25"/>
          <p:cNvSpPr/>
          <p:nvPr/>
        </p:nvSpPr>
        <p:spPr>
          <a:xfrm>
            <a:off x="5486400" y="2286000"/>
            <a:ext cx="685800" cy="685800"/>
          </a:xfrm>
          <a:prstGeom prst="rect">
            <a:avLst/>
          </a:prstGeom>
          <a:noFill/>
          <a:ln>
            <a:solidFill>
              <a:srgbClr val="000000"/>
            </a:solidFill>
          </a:ln>
        </p:spPr>
      </p:sp>
      <p:sp>
        <p:nvSpPr>
          <p:cNvPr id="363" name="Rectangle 26"/>
          <p:cNvSpPr/>
          <p:nvPr/>
        </p:nvSpPr>
        <p:spPr>
          <a:xfrm>
            <a:off x="5486400" y="2971800"/>
            <a:ext cx="685800" cy="685800"/>
          </a:xfrm>
          <a:prstGeom prst="rect">
            <a:avLst/>
          </a:prstGeom>
          <a:noFill/>
          <a:ln>
            <a:solidFill>
              <a:srgbClr val="000000"/>
            </a:solidFill>
          </a:ln>
        </p:spPr>
      </p:sp>
      <p:sp>
        <p:nvSpPr>
          <p:cNvPr id="364" name="Rectangle 27"/>
          <p:cNvSpPr/>
          <p:nvPr/>
        </p:nvSpPr>
        <p:spPr>
          <a:xfrm>
            <a:off x="5486400" y="3657600"/>
            <a:ext cx="685800" cy="685800"/>
          </a:xfrm>
          <a:prstGeom prst="rect">
            <a:avLst/>
          </a:prstGeom>
          <a:noFill/>
          <a:ln>
            <a:solidFill>
              <a:srgbClr val="000000"/>
            </a:solidFill>
          </a:ln>
        </p:spPr>
      </p:sp>
      <p:sp>
        <p:nvSpPr>
          <p:cNvPr id="365" name="Rectangle 28"/>
          <p:cNvSpPr/>
          <p:nvPr/>
        </p:nvSpPr>
        <p:spPr>
          <a:xfrm>
            <a:off x="6400800" y="1600200"/>
            <a:ext cx="685800" cy="685800"/>
          </a:xfrm>
          <a:prstGeom prst="rect">
            <a:avLst/>
          </a:prstGeom>
          <a:noFill/>
          <a:ln>
            <a:solidFill>
              <a:srgbClr val="000000"/>
            </a:solidFill>
          </a:ln>
        </p:spPr>
      </p:sp>
      <p:sp>
        <p:nvSpPr>
          <p:cNvPr id="366" name="Rectangle 29"/>
          <p:cNvSpPr/>
          <p:nvPr/>
        </p:nvSpPr>
        <p:spPr>
          <a:xfrm>
            <a:off x="6400800" y="2286000"/>
            <a:ext cx="685800" cy="685800"/>
          </a:xfrm>
          <a:prstGeom prst="rect">
            <a:avLst/>
          </a:prstGeom>
          <a:noFill/>
          <a:ln>
            <a:solidFill>
              <a:srgbClr val="000000"/>
            </a:solidFill>
          </a:ln>
        </p:spPr>
      </p:sp>
      <p:sp>
        <p:nvSpPr>
          <p:cNvPr id="367" name="Rectangle 30"/>
          <p:cNvSpPr/>
          <p:nvPr/>
        </p:nvSpPr>
        <p:spPr>
          <a:xfrm>
            <a:off x="6400800" y="2971800"/>
            <a:ext cx="685800" cy="685800"/>
          </a:xfrm>
          <a:prstGeom prst="rect">
            <a:avLst/>
          </a:prstGeom>
          <a:noFill/>
          <a:ln>
            <a:solidFill>
              <a:srgbClr val="000000"/>
            </a:solidFill>
          </a:ln>
        </p:spPr>
      </p:sp>
      <p:sp>
        <p:nvSpPr>
          <p:cNvPr id="368" name="Rectangle 31"/>
          <p:cNvSpPr/>
          <p:nvPr/>
        </p:nvSpPr>
        <p:spPr>
          <a:xfrm>
            <a:off x="6400800" y="3657600"/>
            <a:ext cx="685800" cy="685800"/>
          </a:xfrm>
          <a:prstGeom prst="rect">
            <a:avLst/>
          </a:prstGeom>
          <a:noFill/>
          <a:ln>
            <a:solidFill>
              <a:srgbClr val="000000"/>
            </a:solidFill>
          </a:ln>
        </p:spPr>
      </p:sp>
      <p:sp>
        <p:nvSpPr>
          <p:cNvPr id="369" name="Rectangle 32"/>
          <p:cNvSpPr/>
          <p:nvPr/>
        </p:nvSpPr>
        <p:spPr>
          <a:xfrm>
            <a:off x="7315200" y="1600200"/>
            <a:ext cx="685800" cy="685800"/>
          </a:xfrm>
          <a:prstGeom prst="rect">
            <a:avLst/>
          </a:prstGeom>
          <a:noFill/>
          <a:ln>
            <a:solidFill>
              <a:srgbClr val="000000"/>
            </a:solidFill>
          </a:ln>
        </p:spPr>
      </p:sp>
      <p:sp>
        <p:nvSpPr>
          <p:cNvPr id="370" name="Rectangle 33"/>
          <p:cNvSpPr/>
          <p:nvPr/>
        </p:nvSpPr>
        <p:spPr>
          <a:xfrm>
            <a:off x="7315200" y="2286000"/>
            <a:ext cx="685800" cy="685800"/>
          </a:xfrm>
          <a:prstGeom prst="rect">
            <a:avLst/>
          </a:prstGeom>
          <a:noFill/>
          <a:ln>
            <a:solidFill>
              <a:srgbClr val="000000"/>
            </a:solidFill>
          </a:ln>
        </p:spPr>
      </p:sp>
      <p:sp>
        <p:nvSpPr>
          <p:cNvPr id="371" name="Rectangle 34"/>
          <p:cNvSpPr/>
          <p:nvPr/>
        </p:nvSpPr>
        <p:spPr>
          <a:xfrm>
            <a:off x="7315200" y="2971800"/>
            <a:ext cx="685800" cy="685800"/>
          </a:xfrm>
          <a:prstGeom prst="rect">
            <a:avLst/>
          </a:prstGeom>
          <a:noFill/>
          <a:ln>
            <a:solidFill>
              <a:srgbClr val="000000"/>
            </a:solidFill>
          </a:ln>
        </p:spPr>
      </p:sp>
      <p:sp>
        <p:nvSpPr>
          <p:cNvPr id="372" name="Rectangle 35"/>
          <p:cNvSpPr/>
          <p:nvPr/>
        </p:nvSpPr>
        <p:spPr>
          <a:xfrm>
            <a:off x="7315200" y="3657600"/>
            <a:ext cx="685800" cy="685800"/>
          </a:xfrm>
          <a:prstGeom prst="rect">
            <a:avLst/>
          </a:prstGeom>
          <a:noFill/>
          <a:ln>
            <a:solidFill>
              <a:srgbClr val="000000"/>
            </a:solidFill>
          </a:ln>
        </p:spPr>
      </p:sp>
      <p:sp>
        <p:nvSpPr>
          <p:cNvPr id="373" name="TextShape 36"/>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374" name="TextShape 37"/>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375" name="TextShape 38"/>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376" name="TextShape 39"/>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377" name="TextShape 40"/>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378" name="TextShape 41"/>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379" name="TextShape 42"/>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243" dur="indefinite" restart="never" nodeType="tmRoot">
          <p:childTnLst>
            <p:seq>
              <p:cTn id="244" nodeType="mainSeq">
                <p:childTnLst>
                  <p:par>
                    <p:cTn id="245" fill="freeze">
                      <p:stCondLst>
                        <p:cond delay="indefinite"/>
                      </p:stCondLst>
                      <p:childTnLst>
                        <p:par>
                          <p:cTn id="246" fill="freeze">
                            <p:stCondLst>
                              <p:cond delay="0"/>
                            </p:stCondLst>
                            <p:childTnLst>
                              <p:par>
                                <p:cTn id="247" nodeType="clickEffect" fill="hold" presetClass="path">
                                  <p:stCondLst>
                                    <p:cond delay="0"/>
                                  </p:stCondLst>
                                  <p:childTnLst/>
                                </p:cTn>
                              </p:par>
                              <p:par>
                                <p:cTn id="248" nodeType="withEffect" fill="hold" presetClass="path">
                                  <p:stCondLst>
                                    <p:cond delay="0"/>
                                  </p:stCondLst>
                                  <p:childTnLst/>
                                </p:cTn>
                              </p:par>
                              <p:par>
                                <p:cTn id="249" nodeType="withEffect" fill="hold" presetClass="path">
                                  <p:stCondLst>
                                    <p:cond delay="0"/>
                                  </p:stCondLst>
                                  <p:childTnLst/>
                                </p:cTn>
                              </p:par>
                            </p:childTnLst>
                          </p:cTn>
                        </p:par>
                        <p:par>
                          <p:cTn id="250" fill="freeze">
                            <p:stCondLst>
                              <p:cond delay="500"/>
                            </p:stCondLst>
                            <p:childTnLst>
                              <p:par>
                                <p:cTn id="251" nodeType="afterEffect" fill="hold" presetClass="path">
                                  <p:stCondLst>
                                    <p:cond delay="0"/>
                                  </p:stCondLst>
                                  <p:childTnLst/>
                                </p:cTn>
                              </p:par>
                              <p:par>
                                <p:cTn id="252" nodeType="withEffect" fill="hold" presetClass="path">
                                  <p:stCondLst>
                                    <p:cond delay="0"/>
                                  </p:stCondLst>
                                  <p:childTnLst/>
                                </p:cTn>
                              </p:par>
                              <p:par>
                                <p:cTn id="253" nodeType="withEffect" fill="hold" presetClass="path">
                                  <p:stCondLst>
                                    <p:cond delay="0"/>
                                  </p:stCondLst>
                                  <p:childTnLst/>
                                </p:cTn>
                              </p:par>
                            </p:childTnLst>
                          </p:cTn>
                        </p:par>
                        <p:par>
                          <p:cTn id="254" fill="freeze">
                            <p:stCondLst>
                              <p:cond delay="1000"/>
                            </p:stCondLst>
                            <p:childTnLst>
                              <p:par>
                                <p:cTn id="255" nodeType="afterEffect" fill="hold" presetClass="path">
                                  <p:stCondLst>
                                    <p:cond delay="0"/>
                                  </p:stCondLst>
                                  <p:childTnLst/>
                                </p:cTn>
                              </p:par>
                              <p:par>
                                <p:cTn id="256" nodeType="withEffect" fill="hold" presetClass="path">
                                  <p:stCondLst>
                                    <p:cond delay="0"/>
                                  </p:stCondLst>
                                  <p:childTnLst/>
                                </p:cTn>
                              </p:par>
                              <p:par>
                                <p:cTn id="257" nodeType="withEffect" fill="hold" presetClass="path">
                                  <p:stCondLst>
                                    <p:cond delay="0"/>
                                  </p:stCondLs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TextShape 1"/>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Eliminations</a:t>
            </a:r>
            <a:endParaRPr b="0" lang="en-US" sz="4400" spc="-1" strike="noStrike">
              <a:solidFill>
                <a:srgbClr val="000000"/>
              </a:solidFill>
              <a:uFill>
                <a:solidFill>
                  <a:srgbClr val="ffffff"/>
                </a:solidFill>
              </a:uFill>
              <a:latin typeface="Arial"/>
            </a:endParaRPr>
          </a:p>
        </p:txBody>
      </p:sp>
      <p:sp>
        <p:nvSpPr>
          <p:cNvPr id="381" name="TextShape 2"/>
          <p:cNvSpPr txBox="1"/>
          <p:nvPr/>
        </p:nvSpPr>
        <p:spPr>
          <a:xfrm>
            <a:off x="529560" y="3900960"/>
            <a:ext cx="9071640" cy="10886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Some projects win</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p:txBody>
      </p:sp>
      <p:sp>
        <p:nvSpPr>
          <p:cNvPr id="382" name="TextShape 3"/>
          <p:cNvSpPr txBox="1"/>
          <p:nvPr/>
        </p:nvSpPr>
        <p:spPr>
          <a:xfrm>
            <a:off x="529560" y="4686120"/>
            <a:ext cx="9071640" cy="235656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Not all projects can win</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So the least popular must lose</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But its voters </a:t>
            </a:r>
            <a:r>
              <a:rPr b="0" i="1" lang="en-US" sz="3200" spc="-1" strike="noStrike">
                <a:solidFill>
                  <a:srgbClr val="000000"/>
                </a:solidFill>
                <a:uFill>
                  <a:solidFill>
                    <a:srgbClr val="ffffff"/>
                  </a:solidFill>
                </a:uFill>
                <a:latin typeface="Arial"/>
              </a:rPr>
              <a:t>don't</a:t>
            </a:r>
            <a:r>
              <a:rPr b="0" lang="en-US" sz="3200" spc="-1" strike="noStrike">
                <a:solidFill>
                  <a:srgbClr val="000000"/>
                </a:solidFill>
                <a:uFill>
                  <a:solidFill>
                    <a:srgbClr val="ffffff"/>
                  </a:solidFill>
                </a:uFill>
                <a:latin typeface="Arial"/>
              </a:rPr>
              <a:t> lose their share of power</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Each guides their money to their next choice! </a:t>
            </a:r>
            <a:endParaRPr b="0" lang="en-US" sz="3200" spc="-1" strike="noStrike">
              <a:solidFill>
                <a:srgbClr val="000000"/>
              </a:solidFill>
              <a:uFill>
                <a:solidFill>
                  <a:srgbClr val="ffffff"/>
                </a:solidFill>
              </a:uFill>
              <a:latin typeface="Arial"/>
            </a:endParaRPr>
          </a:p>
        </p:txBody>
      </p:sp>
      <p:sp>
        <p:nvSpPr>
          <p:cNvPr id="383" name="Rectangle 4"/>
          <p:cNvSpPr/>
          <p:nvPr/>
        </p:nvSpPr>
        <p:spPr>
          <a:xfrm>
            <a:off x="1829160" y="1600200"/>
            <a:ext cx="685800" cy="685800"/>
          </a:xfrm>
          <a:prstGeom prst="rect">
            <a:avLst/>
          </a:prstGeom>
          <a:solidFill>
            <a:srgbClr val="dc2300"/>
          </a:solidFill>
          <a:ln>
            <a:solidFill>
              <a:srgbClr val="000000"/>
            </a:solidFill>
          </a:ln>
        </p:spPr>
      </p:sp>
      <p:sp>
        <p:nvSpPr>
          <p:cNvPr id="384" name="Rectangle 5"/>
          <p:cNvSpPr/>
          <p:nvPr/>
        </p:nvSpPr>
        <p:spPr>
          <a:xfrm>
            <a:off x="6401160" y="1600200"/>
            <a:ext cx="685800" cy="685800"/>
          </a:xfrm>
          <a:prstGeom prst="rect">
            <a:avLst/>
          </a:prstGeom>
          <a:solidFill>
            <a:srgbClr val="99ccff"/>
          </a:solidFill>
          <a:ln>
            <a:solidFill>
              <a:srgbClr val="000000"/>
            </a:solidFill>
          </a:ln>
        </p:spPr>
      </p:sp>
      <p:sp>
        <p:nvSpPr>
          <p:cNvPr id="385" name="Rectangle 6"/>
          <p:cNvSpPr/>
          <p:nvPr/>
        </p:nvSpPr>
        <p:spPr>
          <a:xfrm>
            <a:off x="3657960" y="2286000"/>
            <a:ext cx="685800" cy="685800"/>
          </a:xfrm>
          <a:prstGeom prst="rect">
            <a:avLst/>
          </a:prstGeom>
          <a:solidFill>
            <a:srgbClr val="33cc66"/>
          </a:solidFill>
          <a:ln>
            <a:solidFill>
              <a:srgbClr val="000000"/>
            </a:solidFill>
          </a:ln>
        </p:spPr>
      </p:sp>
      <p:sp>
        <p:nvSpPr>
          <p:cNvPr id="386" name="Rectangle 7"/>
          <p:cNvSpPr/>
          <p:nvPr/>
        </p:nvSpPr>
        <p:spPr>
          <a:xfrm>
            <a:off x="3657960" y="1600200"/>
            <a:ext cx="685800" cy="685800"/>
          </a:xfrm>
          <a:prstGeom prst="rect">
            <a:avLst/>
          </a:prstGeom>
          <a:solidFill>
            <a:srgbClr val="dc2300"/>
          </a:solidFill>
          <a:ln>
            <a:solidFill>
              <a:srgbClr val="000000"/>
            </a:solidFill>
          </a:ln>
        </p:spPr>
      </p:sp>
      <p:sp>
        <p:nvSpPr>
          <p:cNvPr id="387" name="Rectangle 8"/>
          <p:cNvSpPr/>
          <p:nvPr/>
        </p:nvSpPr>
        <p:spPr>
          <a:xfrm>
            <a:off x="2743560" y="1600200"/>
            <a:ext cx="685800" cy="685800"/>
          </a:xfrm>
          <a:prstGeom prst="rect">
            <a:avLst/>
          </a:prstGeom>
          <a:solidFill>
            <a:srgbClr val="99ccff"/>
          </a:solidFill>
          <a:ln>
            <a:solidFill>
              <a:srgbClr val="000000"/>
            </a:solidFill>
          </a:ln>
        </p:spPr>
      </p:sp>
      <p:sp>
        <p:nvSpPr>
          <p:cNvPr id="388" name="Rectangle 9"/>
          <p:cNvSpPr/>
          <p:nvPr/>
        </p:nvSpPr>
        <p:spPr>
          <a:xfrm>
            <a:off x="6401160" y="2286000"/>
            <a:ext cx="685800" cy="685800"/>
          </a:xfrm>
          <a:prstGeom prst="rect">
            <a:avLst/>
          </a:prstGeom>
          <a:solidFill>
            <a:srgbClr val="33cc66"/>
          </a:solidFill>
          <a:ln>
            <a:solidFill>
              <a:srgbClr val="000000"/>
            </a:solidFill>
          </a:ln>
        </p:spPr>
      </p:sp>
      <p:sp>
        <p:nvSpPr>
          <p:cNvPr id="389" name="Rectangle 10"/>
          <p:cNvSpPr/>
          <p:nvPr/>
        </p:nvSpPr>
        <p:spPr>
          <a:xfrm>
            <a:off x="5486760" y="1600200"/>
            <a:ext cx="685800" cy="685800"/>
          </a:xfrm>
          <a:prstGeom prst="rect">
            <a:avLst/>
          </a:prstGeom>
          <a:solidFill>
            <a:srgbClr val="dc2300"/>
          </a:solidFill>
          <a:ln>
            <a:solidFill>
              <a:srgbClr val="000000"/>
            </a:solidFill>
          </a:ln>
        </p:spPr>
      </p:sp>
      <p:sp>
        <p:nvSpPr>
          <p:cNvPr id="390" name="Rectangle 11"/>
          <p:cNvSpPr/>
          <p:nvPr/>
        </p:nvSpPr>
        <p:spPr>
          <a:xfrm>
            <a:off x="1829160" y="2286000"/>
            <a:ext cx="685800" cy="685800"/>
          </a:xfrm>
          <a:prstGeom prst="rect">
            <a:avLst/>
          </a:prstGeom>
          <a:solidFill>
            <a:srgbClr val="99ccff"/>
          </a:solidFill>
          <a:ln>
            <a:solidFill>
              <a:srgbClr val="000000"/>
            </a:solidFill>
          </a:ln>
        </p:spPr>
      </p:sp>
      <p:sp>
        <p:nvSpPr>
          <p:cNvPr id="391" name="Rectangle 12"/>
          <p:cNvSpPr/>
          <p:nvPr/>
        </p:nvSpPr>
        <p:spPr>
          <a:xfrm>
            <a:off x="4572360" y="1600200"/>
            <a:ext cx="685800" cy="685800"/>
          </a:xfrm>
          <a:prstGeom prst="rect">
            <a:avLst/>
          </a:prstGeom>
          <a:solidFill>
            <a:srgbClr val="33cc66"/>
          </a:solidFill>
          <a:ln>
            <a:solidFill>
              <a:srgbClr val="000000"/>
            </a:solidFill>
          </a:ln>
        </p:spPr>
      </p:sp>
      <p:sp>
        <p:nvSpPr>
          <p:cNvPr id="392" name="Rectangle 13"/>
          <p:cNvSpPr/>
          <p:nvPr/>
        </p:nvSpPr>
        <p:spPr>
          <a:xfrm>
            <a:off x="1829160" y="1600200"/>
            <a:ext cx="685800" cy="685800"/>
          </a:xfrm>
          <a:prstGeom prst="rect">
            <a:avLst/>
          </a:prstGeom>
          <a:noFill/>
          <a:ln>
            <a:solidFill>
              <a:srgbClr val="000000"/>
            </a:solidFill>
          </a:ln>
        </p:spPr>
      </p:sp>
      <p:sp>
        <p:nvSpPr>
          <p:cNvPr id="393" name="Rectangle 14"/>
          <p:cNvSpPr/>
          <p:nvPr/>
        </p:nvSpPr>
        <p:spPr>
          <a:xfrm>
            <a:off x="1829160" y="2286000"/>
            <a:ext cx="685800" cy="685800"/>
          </a:xfrm>
          <a:prstGeom prst="rect">
            <a:avLst/>
          </a:prstGeom>
          <a:noFill/>
          <a:ln>
            <a:solidFill>
              <a:srgbClr val="000000"/>
            </a:solidFill>
          </a:ln>
        </p:spPr>
      </p:sp>
      <p:sp>
        <p:nvSpPr>
          <p:cNvPr id="394" name="Rectangle 15"/>
          <p:cNvSpPr/>
          <p:nvPr/>
        </p:nvSpPr>
        <p:spPr>
          <a:xfrm>
            <a:off x="2743560" y="1600200"/>
            <a:ext cx="685800" cy="685800"/>
          </a:xfrm>
          <a:prstGeom prst="rect">
            <a:avLst/>
          </a:prstGeom>
          <a:noFill/>
          <a:ln>
            <a:solidFill>
              <a:srgbClr val="000000"/>
            </a:solidFill>
          </a:ln>
        </p:spPr>
      </p:sp>
      <p:sp>
        <p:nvSpPr>
          <p:cNvPr id="395" name="Rectangle 16"/>
          <p:cNvSpPr/>
          <p:nvPr/>
        </p:nvSpPr>
        <p:spPr>
          <a:xfrm>
            <a:off x="2743560" y="2286000"/>
            <a:ext cx="685800" cy="685800"/>
          </a:xfrm>
          <a:prstGeom prst="rect">
            <a:avLst/>
          </a:prstGeom>
          <a:noFill/>
          <a:ln>
            <a:solidFill>
              <a:srgbClr val="000000"/>
            </a:solidFill>
          </a:ln>
        </p:spPr>
      </p:sp>
      <p:sp>
        <p:nvSpPr>
          <p:cNvPr id="396" name="Rectangle 17"/>
          <p:cNvSpPr/>
          <p:nvPr/>
        </p:nvSpPr>
        <p:spPr>
          <a:xfrm>
            <a:off x="3657960" y="1600200"/>
            <a:ext cx="685800" cy="685800"/>
          </a:xfrm>
          <a:prstGeom prst="rect">
            <a:avLst/>
          </a:prstGeom>
          <a:noFill/>
          <a:ln>
            <a:solidFill>
              <a:srgbClr val="000000"/>
            </a:solidFill>
          </a:ln>
        </p:spPr>
      </p:sp>
      <p:sp>
        <p:nvSpPr>
          <p:cNvPr id="397" name="Rectangle 18"/>
          <p:cNvSpPr/>
          <p:nvPr/>
        </p:nvSpPr>
        <p:spPr>
          <a:xfrm>
            <a:off x="3657960" y="2286000"/>
            <a:ext cx="685800" cy="685800"/>
          </a:xfrm>
          <a:prstGeom prst="rect">
            <a:avLst/>
          </a:prstGeom>
          <a:noFill/>
          <a:ln>
            <a:solidFill>
              <a:srgbClr val="000000"/>
            </a:solidFill>
          </a:ln>
        </p:spPr>
      </p:sp>
      <p:sp>
        <p:nvSpPr>
          <p:cNvPr id="398" name="Rectangle 19"/>
          <p:cNvSpPr/>
          <p:nvPr/>
        </p:nvSpPr>
        <p:spPr>
          <a:xfrm>
            <a:off x="3657960" y="2971800"/>
            <a:ext cx="685800" cy="685800"/>
          </a:xfrm>
          <a:prstGeom prst="rect">
            <a:avLst/>
          </a:prstGeom>
          <a:noFill/>
          <a:ln>
            <a:solidFill>
              <a:srgbClr val="000000"/>
            </a:solidFill>
          </a:ln>
        </p:spPr>
      </p:sp>
      <p:sp>
        <p:nvSpPr>
          <p:cNvPr id="399" name="Rectangle 20"/>
          <p:cNvSpPr/>
          <p:nvPr/>
        </p:nvSpPr>
        <p:spPr>
          <a:xfrm>
            <a:off x="4572360" y="1600200"/>
            <a:ext cx="685800" cy="685800"/>
          </a:xfrm>
          <a:prstGeom prst="rect">
            <a:avLst/>
          </a:prstGeom>
          <a:noFill/>
          <a:ln>
            <a:solidFill>
              <a:srgbClr val="000000"/>
            </a:solidFill>
          </a:ln>
        </p:spPr>
      </p:sp>
      <p:sp>
        <p:nvSpPr>
          <p:cNvPr id="400" name="Rectangle 21"/>
          <p:cNvSpPr/>
          <p:nvPr/>
        </p:nvSpPr>
        <p:spPr>
          <a:xfrm>
            <a:off x="4572360" y="2286000"/>
            <a:ext cx="685800" cy="685800"/>
          </a:xfrm>
          <a:prstGeom prst="rect">
            <a:avLst/>
          </a:prstGeom>
          <a:noFill/>
          <a:ln>
            <a:solidFill>
              <a:srgbClr val="000000"/>
            </a:solidFill>
          </a:ln>
        </p:spPr>
      </p:sp>
      <p:sp>
        <p:nvSpPr>
          <p:cNvPr id="401" name="Rectangle 22"/>
          <p:cNvSpPr/>
          <p:nvPr/>
        </p:nvSpPr>
        <p:spPr>
          <a:xfrm>
            <a:off x="4572360" y="2971800"/>
            <a:ext cx="685800" cy="685800"/>
          </a:xfrm>
          <a:prstGeom prst="rect">
            <a:avLst/>
          </a:prstGeom>
          <a:noFill/>
          <a:ln>
            <a:solidFill>
              <a:srgbClr val="000000"/>
            </a:solidFill>
          </a:ln>
        </p:spPr>
      </p:sp>
      <p:sp>
        <p:nvSpPr>
          <p:cNvPr id="402" name="Rectangle 23"/>
          <p:cNvSpPr/>
          <p:nvPr/>
        </p:nvSpPr>
        <p:spPr>
          <a:xfrm>
            <a:off x="5486760" y="1600200"/>
            <a:ext cx="685800" cy="685800"/>
          </a:xfrm>
          <a:prstGeom prst="rect">
            <a:avLst/>
          </a:prstGeom>
          <a:noFill/>
          <a:ln>
            <a:solidFill>
              <a:srgbClr val="000000"/>
            </a:solidFill>
          </a:ln>
        </p:spPr>
      </p:sp>
      <p:sp>
        <p:nvSpPr>
          <p:cNvPr id="403" name="Rectangle 24"/>
          <p:cNvSpPr/>
          <p:nvPr/>
        </p:nvSpPr>
        <p:spPr>
          <a:xfrm>
            <a:off x="5486760" y="2286000"/>
            <a:ext cx="685800" cy="685800"/>
          </a:xfrm>
          <a:prstGeom prst="rect">
            <a:avLst/>
          </a:prstGeom>
          <a:noFill/>
          <a:ln>
            <a:solidFill>
              <a:srgbClr val="000000"/>
            </a:solidFill>
          </a:ln>
        </p:spPr>
      </p:sp>
      <p:sp>
        <p:nvSpPr>
          <p:cNvPr id="404" name="Rectangle 25"/>
          <p:cNvSpPr/>
          <p:nvPr/>
        </p:nvSpPr>
        <p:spPr>
          <a:xfrm>
            <a:off x="5486760" y="2971800"/>
            <a:ext cx="685800" cy="685800"/>
          </a:xfrm>
          <a:prstGeom prst="rect">
            <a:avLst/>
          </a:prstGeom>
          <a:noFill/>
          <a:ln>
            <a:solidFill>
              <a:srgbClr val="000000"/>
            </a:solidFill>
          </a:ln>
        </p:spPr>
      </p:sp>
      <p:sp>
        <p:nvSpPr>
          <p:cNvPr id="405" name="Rectangle 26"/>
          <p:cNvSpPr/>
          <p:nvPr/>
        </p:nvSpPr>
        <p:spPr>
          <a:xfrm>
            <a:off x="5486760" y="3657600"/>
            <a:ext cx="685800" cy="685800"/>
          </a:xfrm>
          <a:prstGeom prst="rect">
            <a:avLst/>
          </a:prstGeom>
          <a:noFill/>
          <a:ln>
            <a:solidFill>
              <a:srgbClr val="000000"/>
            </a:solidFill>
          </a:ln>
        </p:spPr>
      </p:sp>
      <p:sp>
        <p:nvSpPr>
          <p:cNvPr id="406" name="Rectangle 27"/>
          <p:cNvSpPr/>
          <p:nvPr/>
        </p:nvSpPr>
        <p:spPr>
          <a:xfrm>
            <a:off x="6401160" y="1600200"/>
            <a:ext cx="685800" cy="685800"/>
          </a:xfrm>
          <a:prstGeom prst="rect">
            <a:avLst/>
          </a:prstGeom>
          <a:noFill/>
          <a:ln>
            <a:solidFill>
              <a:srgbClr val="000000"/>
            </a:solidFill>
          </a:ln>
        </p:spPr>
      </p:sp>
      <p:sp>
        <p:nvSpPr>
          <p:cNvPr id="407" name="Rectangle 28"/>
          <p:cNvSpPr/>
          <p:nvPr/>
        </p:nvSpPr>
        <p:spPr>
          <a:xfrm>
            <a:off x="6401160" y="2286000"/>
            <a:ext cx="685800" cy="685800"/>
          </a:xfrm>
          <a:prstGeom prst="rect">
            <a:avLst/>
          </a:prstGeom>
          <a:noFill/>
          <a:ln>
            <a:solidFill>
              <a:srgbClr val="000000"/>
            </a:solidFill>
          </a:ln>
        </p:spPr>
      </p:sp>
      <p:sp>
        <p:nvSpPr>
          <p:cNvPr id="408" name="Rectangle 29"/>
          <p:cNvSpPr/>
          <p:nvPr/>
        </p:nvSpPr>
        <p:spPr>
          <a:xfrm>
            <a:off x="6401160" y="2971800"/>
            <a:ext cx="685800" cy="685800"/>
          </a:xfrm>
          <a:prstGeom prst="rect">
            <a:avLst/>
          </a:prstGeom>
          <a:noFill/>
          <a:ln>
            <a:solidFill>
              <a:srgbClr val="000000"/>
            </a:solidFill>
          </a:ln>
        </p:spPr>
      </p:sp>
      <p:sp>
        <p:nvSpPr>
          <p:cNvPr id="409" name="Rectangle 30"/>
          <p:cNvSpPr/>
          <p:nvPr/>
        </p:nvSpPr>
        <p:spPr>
          <a:xfrm>
            <a:off x="6401160" y="3657600"/>
            <a:ext cx="685800" cy="685800"/>
          </a:xfrm>
          <a:prstGeom prst="rect">
            <a:avLst/>
          </a:prstGeom>
          <a:noFill/>
          <a:ln>
            <a:solidFill>
              <a:srgbClr val="000000"/>
            </a:solidFill>
          </a:ln>
        </p:spPr>
      </p:sp>
      <p:sp>
        <p:nvSpPr>
          <p:cNvPr id="410" name="Rectangle 31"/>
          <p:cNvSpPr/>
          <p:nvPr/>
        </p:nvSpPr>
        <p:spPr>
          <a:xfrm>
            <a:off x="7315560" y="1600200"/>
            <a:ext cx="685800" cy="685800"/>
          </a:xfrm>
          <a:prstGeom prst="rect">
            <a:avLst/>
          </a:prstGeom>
          <a:noFill/>
          <a:ln>
            <a:solidFill>
              <a:srgbClr val="000000"/>
            </a:solidFill>
          </a:ln>
        </p:spPr>
      </p:sp>
      <p:sp>
        <p:nvSpPr>
          <p:cNvPr id="411" name="Rectangle 32"/>
          <p:cNvSpPr/>
          <p:nvPr/>
        </p:nvSpPr>
        <p:spPr>
          <a:xfrm>
            <a:off x="7315560" y="2286000"/>
            <a:ext cx="685800" cy="685800"/>
          </a:xfrm>
          <a:prstGeom prst="rect">
            <a:avLst/>
          </a:prstGeom>
          <a:noFill/>
          <a:ln>
            <a:solidFill>
              <a:srgbClr val="000000"/>
            </a:solidFill>
          </a:ln>
        </p:spPr>
      </p:sp>
      <p:sp>
        <p:nvSpPr>
          <p:cNvPr id="412" name="Rectangle 33"/>
          <p:cNvSpPr/>
          <p:nvPr/>
        </p:nvSpPr>
        <p:spPr>
          <a:xfrm>
            <a:off x="7315560" y="2971800"/>
            <a:ext cx="685800" cy="685800"/>
          </a:xfrm>
          <a:prstGeom prst="rect">
            <a:avLst/>
          </a:prstGeom>
          <a:noFill/>
          <a:ln>
            <a:solidFill>
              <a:srgbClr val="000000"/>
            </a:solidFill>
          </a:ln>
        </p:spPr>
      </p:sp>
      <p:sp>
        <p:nvSpPr>
          <p:cNvPr id="413" name="Rectangle 34"/>
          <p:cNvSpPr/>
          <p:nvPr/>
        </p:nvSpPr>
        <p:spPr>
          <a:xfrm>
            <a:off x="7315560" y="3657600"/>
            <a:ext cx="685800" cy="685800"/>
          </a:xfrm>
          <a:prstGeom prst="rect">
            <a:avLst/>
          </a:prstGeom>
          <a:noFill/>
          <a:ln>
            <a:solidFill>
              <a:srgbClr val="000000"/>
            </a:solidFill>
          </a:ln>
        </p:spPr>
      </p:sp>
      <p:sp>
        <p:nvSpPr>
          <p:cNvPr id="414" name="TextShape 35"/>
          <p:cNvSpPr txBox="1"/>
          <p:nvPr/>
        </p:nvSpPr>
        <p:spPr>
          <a:xfrm>
            <a:off x="1943280" y="20574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415" name="TextShape 36"/>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416" name="TextShape 37"/>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417" name="TextShape 38"/>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418" name="TextShape 39"/>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419" name="TextShape 40"/>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420" name="TextShape 41"/>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421" name="TextShape 42"/>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258" dur="indefinite" restart="never" nodeType="tmRoot">
          <p:childTnLst>
            <p:seq>
              <p:cTn id="259" nodeType="mainSeq">
                <p:childTnLst>
                  <p:par>
                    <p:cTn id="260" fill="freeze">
                      <p:stCondLst>
                        <p:cond delay="indefinite"/>
                      </p:stCondLst>
                      <p:childTnLst>
                        <p:par>
                          <p:cTn id="261" fill="freeze">
                            <p:stCondLst>
                              <p:cond delay="0"/>
                            </p:stCondLst>
                            <p:childTnLst>
                              <p:par>
                                <p:cTn id="262" nodeType="clickEffect" fill="hold" presetClass="entr" presetID="1">
                                  <p:stCondLst>
                                    <p:cond delay="0"/>
                                  </p:stCondLst>
                                  <p:childTnLst>
                                    <p:set>
                                      <p:cBhvr>
                                        <p:cTn id="263" dur="1" fill="hold">
                                          <p:stCondLst>
                                            <p:cond delay="0"/>
                                          </p:stCondLst>
                                        </p:cTn>
                                        <p:tgtEl>
                                          <p:spTgt spid="38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2" name="CustomShape 1"/>
          <p:cNvSpPr/>
          <p:nvPr/>
        </p:nvSpPr>
        <p:spPr>
          <a:xfrm>
            <a:off x="1143000" y="5715000"/>
            <a:ext cx="914400" cy="914400"/>
          </a:xfrm>
          <a:prstGeom prst="smileyFace">
            <a:avLst>
              <a:gd name="adj" fmla="val 17520"/>
            </a:avLst>
          </a:prstGeom>
          <a:solidFill>
            <a:srgbClr val="dc2300"/>
          </a:solidFill>
          <a:ln>
            <a:solidFill>
              <a:srgbClr val="000000"/>
            </a:solidFill>
          </a:ln>
        </p:spPr>
        <p:style>
          <a:lnRef idx="0"/>
          <a:fillRef idx="0"/>
          <a:effectRef idx="0"/>
          <a:fontRef idx="minor"/>
        </p:style>
      </p:sp>
      <p:sp>
        <p:nvSpPr>
          <p:cNvPr id="423" name="CustomShape 2"/>
          <p:cNvSpPr/>
          <p:nvPr/>
        </p:nvSpPr>
        <p:spPr>
          <a:xfrm>
            <a:off x="41148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424" name="CustomShape 3"/>
          <p:cNvSpPr/>
          <p:nvPr/>
        </p:nvSpPr>
        <p:spPr>
          <a:xfrm>
            <a:off x="6858000" y="5715000"/>
            <a:ext cx="914400" cy="914400"/>
          </a:xfrm>
          <a:prstGeom prst="smileyFace">
            <a:avLst>
              <a:gd name="adj" fmla="val 17520"/>
            </a:avLst>
          </a:prstGeom>
          <a:solidFill>
            <a:srgbClr val="33cc66"/>
          </a:solidFill>
          <a:ln>
            <a:solidFill>
              <a:srgbClr val="000000"/>
            </a:solidFill>
          </a:ln>
        </p:spPr>
        <p:style>
          <a:lnRef idx="0"/>
          <a:fillRef idx="0"/>
          <a:effectRef idx="0"/>
          <a:fontRef idx="minor"/>
        </p:style>
      </p:sp>
      <p:sp>
        <p:nvSpPr>
          <p:cNvPr id="425" name="Rectangle 4"/>
          <p:cNvSpPr/>
          <p:nvPr/>
        </p:nvSpPr>
        <p:spPr>
          <a:xfrm>
            <a:off x="1828800" y="1600200"/>
            <a:ext cx="685800" cy="685800"/>
          </a:xfrm>
          <a:prstGeom prst="rect">
            <a:avLst/>
          </a:prstGeom>
          <a:solidFill>
            <a:srgbClr val="dc2300"/>
          </a:solidFill>
          <a:ln>
            <a:solidFill>
              <a:srgbClr val="000000"/>
            </a:solidFill>
          </a:ln>
        </p:spPr>
      </p:sp>
      <p:sp>
        <p:nvSpPr>
          <p:cNvPr id="426" name="Rectangle 5"/>
          <p:cNvSpPr/>
          <p:nvPr/>
        </p:nvSpPr>
        <p:spPr>
          <a:xfrm>
            <a:off x="6400800" y="1600200"/>
            <a:ext cx="685800" cy="685800"/>
          </a:xfrm>
          <a:prstGeom prst="rect">
            <a:avLst/>
          </a:prstGeom>
          <a:solidFill>
            <a:srgbClr val="99ccff"/>
          </a:solidFill>
          <a:ln>
            <a:solidFill>
              <a:srgbClr val="000000"/>
            </a:solidFill>
          </a:ln>
        </p:spPr>
      </p:sp>
      <p:sp>
        <p:nvSpPr>
          <p:cNvPr id="427" name="Rectangle 6"/>
          <p:cNvSpPr/>
          <p:nvPr/>
        </p:nvSpPr>
        <p:spPr>
          <a:xfrm>
            <a:off x="3657600" y="2286000"/>
            <a:ext cx="685800" cy="685800"/>
          </a:xfrm>
          <a:prstGeom prst="rect">
            <a:avLst/>
          </a:prstGeom>
          <a:solidFill>
            <a:srgbClr val="33cc66"/>
          </a:solidFill>
          <a:ln>
            <a:solidFill>
              <a:srgbClr val="000000"/>
            </a:solidFill>
          </a:ln>
        </p:spPr>
      </p:sp>
      <p:sp>
        <p:nvSpPr>
          <p:cNvPr id="428" name="Rectangle 7"/>
          <p:cNvSpPr/>
          <p:nvPr/>
        </p:nvSpPr>
        <p:spPr>
          <a:xfrm>
            <a:off x="3657600" y="1600200"/>
            <a:ext cx="685800" cy="685800"/>
          </a:xfrm>
          <a:prstGeom prst="rect">
            <a:avLst/>
          </a:prstGeom>
          <a:solidFill>
            <a:srgbClr val="dc2300"/>
          </a:solidFill>
          <a:ln>
            <a:solidFill>
              <a:srgbClr val="000000"/>
            </a:solidFill>
          </a:ln>
        </p:spPr>
      </p:sp>
      <p:sp>
        <p:nvSpPr>
          <p:cNvPr id="429" name="Rectangle 8"/>
          <p:cNvSpPr/>
          <p:nvPr/>
        </p:nvSpPr>
        <p:spPr>
          <a:xfrm>
            <a:off x="2743200" y="1600200"/>
            <a:ext cx="685800" cy="685800"/>
          </a:xfrm>
          <a:prstGeom prst="rect">
            <a:avLst/>
          </a:prstGeom>
          <a:solidFill>
            <a:srgbClr val="99ccff"/>
          </a:solidFill>
          <a:ln>
            <a:solidFill>
              <a:srgbClr val="000000"/>
            </a:solidFill>
          </a:ln>
        </p:spPr>
      </p:sp>
      <p:sp>
        <p:nvSpPr>
          <p:cNvPr id="430" name="Rectangle 9"/>
          <p:cNvSpPr/>
          <p:nvPr/>
        </p:nvSpPr>
        <p:spPr>
          <a:xfrm>
            <a:off x="6400800" y="2286000"/>
            <a:ext cx="685800" cy="685800"/>
          </a:xfrm>
          <a:prstGeom prst="rect">
            <a:avLst/>
          </a:prstGeom>
          <a:solidFill>
            <a:srgbClr val="33cc66"/>
          </a:solidFill>
          <a:ln>
            <a:solidFill>
              <a:srgbClr val="000000"/>
            </a:solidFill>
          </a:ln>
        </p:spPr>
      </p:sp>
      <p:sp>
        <p:nvSpPr>
          <p:cNvPr id="431" name="Rectangle 10"/>
          <p:cNvSpPr/>
          <p:nvPr/>
        </p:nvSpPr>
        <p:spPr>
          <a:xfrm>
            <a:off x="5486400" y="1600200"/>
            <a:ext cx="685800" cy="685800"/>
          </a:xfrm>
          <a:prstGeom prst="rect">
            <a:avLst/>
          </a:prstGeom>
          <a:solidFill>
            <a:srgbClr val="dc2300"/>
          </a:solidFill>
          <a:ln>
            <a:solidFill>
              <a:srgbClr val="000000"/>
            </a:solidFill>
          </a:ln>
        </p:spPr>
      </p:sp>
      <p:sp>
        <p:nvSpPr>
          <p:cNvPr id="432" name="Rectangle 11"/>
          <p:cNvSpPr/>
          <p:nvPr/>
        </p:nvSpPr>
        <p:spPr>
          <a:xfrm>
            <a:off x="1828800" y="2286000"/>
            <a:ext cx="685800" cy="685800"/>
          </a:xfrm>
          <a:prstGeom prst="rect">
            <a:avLst/>
          </a:prstGeom>
          <a:solidFill>
            <a:srgbClr val="99ccff"/>
          </a:solidFill>
          <a:ln>
            <a:solidFill>
              <a:srgbClr val="000000"/>
            </a:solidFill>
          </a:ln>
        </p:spPr>
      </p:sp>
      <p:sp>
        <p:nvSpPr>
          <p:cNvPr id="433" name="Rectangle 12"/>
          <p:cNvSpPr/>
          <p:nvPr/>
        </p:nvSpPr>
        <p:spPr>
          <a:xfrm>
            <a:off x="4572000" y="1600200"/>
            <a:ext cx="685800" cy="685800"/>
          </a:xfrm>
          <a:prstGeom prst="rect">
            <a:avLst/>
          </a:prstGeom>
          <a:solidFill>
            <a:srgbClr val="33cc66"/>
          </a:solidFill>
          <a:ln>
            <a:solidFill>
              <a:srgbClr val="000000"/>
            </a:solidFill>
          </a:ln>
        </p:spPr>
      </p:sp>
      <p:sp>
        <p:nvSpPr>
          <p:cNvPr id="434" name="TextShape 13"/>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Eliminations</a:t>
            </a:r>
            <a:endParaRPr b="0" lang="en-US" sz="4400" spc="-1" strike="noStrike">
              <a:solidFill>
                <a:srgbClr val="000000"/>
              </a:solidFill>
              <a:uFill>
                <a:solidFill>
                  <a:srgbClr val="ffffff"/>
                </a:solidFill>
              </a:uFill>
              <a:latin typeface="Arial"/>
            </a:endParaRPr>
          </a:p>
        </p:txBody>
      </p:sp>
      <p:sp>
        <p:nvSpPr>
          <p:cNvPr id="435" name="Rectangle 14"/>
          <p:cNvSpPr/>
          <p:nvPr/>
        </p:nvSpPr>
        <p:spPr>
          <a:xfrm>
            <a:off x="1828800" y="1600200"/>
            <a:ext cx="685800" cy="685800"/>
          </a:xfrm>
          <a:prstGeom prst="rect">
            <a:avLst/>
          </a:prstGeom>
          <a:noFill/>
          <a:ln>
            <a:solidFill>
              <a:srgbClr val="000000"/>
            </a:solidFill>
          </a:ln>
        </p:spPr>
      </p:sp>
      <p:sp>
        <p:nvSpPr>
          <p:cNvPr id="436" name="Rectangle 15"/>
          <p:cNvSpPr/>
          <p:nvPr/>
        </p:nvSpPr>
        <p:spPr>
          <a:xfrm>
            <a:off x="1828800" y="2286000"/>
            <a:ext cx="685800" cy="685800"/>
          </a:xfrm>
          <a:prstGeom prst="rect">
            <a:avLst/>
          </a:prstGeom>
          <a:noFill/>
          <a:ln>
            <a:solidFill>
              <a:srgbClr val="000000"/>
            </a:solidFill>
          </a:ln>
        </p:spPr>
      </p:sp>
      <p:sp>
        <p:nvSpPr>
          <p:cNvPr id="437" name="Rectangle 16"/>
          <p:cNvSpPr/>
          <p:nvPr/>
        </p:nvSpPr>
        <p:spPr>
          <a:xfrm>
            <a:off x="2743200" y="1600200"/>
            <a:ext cx="685800" cy="685800"/>
          </a:xfrm>
          <a:prstGeom prst="rect">
            <a:avLst/>
          </a:prstGeom>
          <a:noFill/>
          <a:ln>
            <a:solidFill>
              <a:srgbClr val="000000"/>
            </a:solidFill>
          </a:ln>
        </p:spPr>
      </p:sp>
      <p:sp>
        <p:nvSpPr>
          <p:cNvPr id="438" name="Rectangle 17"/>
          <p:cNvSpPr/>
          <p:nvPr/>
        </p:nvSpPr>
        <p:spPr>
          <a:xfrm>
            <a:off x="2743200" y="2286000"/>
            <a:ext cx="685800" cy="685800"/>
          </a:xfrm>
          <a:prstGeom prst="rect">
            <a:avLst/>
          </a:prstGeom>
          <a:noFill/>
          <a:ln>
            <a:solidFill>
              <a:srgbClr val="000000"/>
            </a:solidFill>
          </a:ln>
        </p:spPr>
      </p:sp>
      <p:sp>
        <p:nvSpPr>
          <p:cNvPr id="439" name="Rectangle 18"/>
          <p:cNvSpPr/>
          <p:nvPr/>
        </p:nvSpPr>
        <p:spPr>
          <a:xfrm>
            <a:off x="3657600" y="1600200"/>
            <a:ext cx="685800" cy="685800"/>
          </a:xfrm>
          <a:prstGeom prst="rect">
            <a:avLst/>
          </a:prstGeom>
          <a:noFill/>
          <a:ln>
            <a:solidFill>
              <a:srgbClr val="000000"/>
            </a:solidFill>
          </a:ln>
        </p:spPr>
      </p:sp>
      <p:sp>
        <p:nvSpPr>
          <p:cNvPr id="440" name="Rectangle 19"/>
          <p:cNvSpPr/>
          <p:nvPr/>
        </p:nvSpPr>
        <p:spPr>
          <a:xfrm>
            <a:off x="3657600" y="2286000"/>
            <a:ext cx="685800" cy="685800"/>
          </a:xfrm>
          <a:prstGeom prst="rect">
            <a:avLst/>
          </a:prstGeom>
          <a:noFill/>
          <a:ln>
            <a:solidFill>
              <a:srgbClr val="000000"/>
            </a:solidFill>
          </a:ln>
        </p:spPr>
      </p:sp>
      <p:sp>
        <p:nvSpPr>
          <p:cNvPr id="441" name="Rectangle 20"/>
          <p:cNvSpPr/>
          <p:nvPr/>
        </p:nvSpPr>
        <p:spPr>
          <a:xfrm>
            <a:off x="3657600" y="2971800"/>
            <a:ext cx="685800" cy="685800"/>
          </a:xfrm>
          <a:prstGeom prst="rect">
            <a:avLst/>
          </a:prstGeom>
          <a:noFill/>
          <a:ln>
            <a:solidFill>
              <a:srgbClr val="000000"/>
            </a:solidFill>
          </a:ln>
        </p:spPr>
      </p:sp>
      <p:sp>
        <p:nvSpPr>
          <p:cNvPr id="442" name="Rectangle 21"/>
          <p:cNvSpPr/>
          <p:nvPr/>
        </p:nvSpPr>
        <p:spPr>
          <a:xfrm>
            <a:off x="4572000" y="1600200"/>
            <a:ext cx="685800" cy="685800"/>
          </a:xfrm>
          <a:prstGeom prst="rect">
            <a:avLst/>
          </a:prstGeom>
          <a:noFill/>
          <a:ln>
            <a:solidFill>
              <a:srgbClr val="000000"/>
            </a:solidFill>
          </a:ln>
        </p:spPr>
      </p:sp>
      <p:sp>
        <p:nvSpPr>
          <p:cNvPr id="443" name="Rectangle 22"/>
          <p:cNvSpPr/>
          <p:nvPr/>
        </p:nvSpPr>
        <p:spPr>
          <a:xfrm>
            <a:off x="4572000" y="2286000"/>
            <a:ext cx="685800" cy="685800"/>
          </a:xfrm>
          <a:prstGeom prst="rect">
            <a:avLst/>
          </a:prstGeom>
          <a:noFill/>
          <a:ln>
            <a:solidFill>
              <a:srgbClr val="000000"/>
            </a:solidFill>
          </a:ln>
        </p:spPr>
      </p:sp>
      <p:sp>
        <p:nvSpPr>
          <p:cNvPr id="444" name="Rectangle 23"/>
          <p:cNvSpPr/>
          <p:nvPr/>
        </p:nvSpPr>
        <p:spPr>
          <a:xfrm>
            <a:off x="4572000" y="2971800"/>
            <a:ext cx="685800" cy="685800"/>
          </a:xfrm>
          <a:prstGeom prst="rect">
            <a:avLst/>
          </a:prstGeom>
          <a:noFill/>
          <a:ln>
            <a:solidFill>
              <a:srgbClr val="000000"/>
            </a:solidFill>
          </a:ln>
        </p:spPr>
      </p:sp>
      <p:sp>
        <p:nvSpPr>
          <p:cNvPr id="445" name="Rectangle 24"/>
          <p:cNvSpPr/>
          <p:nvPr/>
        </p:nvSpPr>
        <p:spPr>
          <a:xfrm>
            <a:off x="5486400" y="1600200"/>
            <a:ext cx="685800" cy="685800"/>
          </a:xfrm>
          <a:prstGeom prst="rect">
            <a:avLst/>
          </a:prstGeom>
          <a:noFill/>
          <a:ln>
            <a:solidFill>
              <a:srgbClr val="000000"/>
            </a:solidFill>
          </a:ln>
        </p:spPr>
      </p:sp>
      <p:sp>
        <p:nvSpPr>
          <p:cNvPr id="446" name="Rectangle 25"/>
          <p:cNvSpPr/>
          <p:nvPr/>
        </p:nvSpPr>
        <p:spPr>
          <a:xfrm>
            <a:off x="5486400" y="2286000"/>
            <a:ext cx="685800" cy="685800"/>
          </a:xfrm>
          <a:prstGeom prst="rect">
            <a:avLst/>
          </a:prstGeom>
          <a:noFill/>
          <a:ln>
            <a:solidFill>
              <a:srgbClr val="000000"/>
            </a:solidFill>
          </a:ln>
        </p:spPr>
      </p:sp>
      <p:sp>
        <p:nvSpPr>
          <p:cNvPr id="447" name="Rectangle 26"/>
          <p:cNvSpPr/>
          <p:nvPr/>
        </p:nvSpPr>
        <p:spPr>
          <a:xfrm>
            <a:off x="5486400" y="2971800"/>
            <a:ext cx="685800" cy="685800"/>
          </a:xfrm>
          <a:prstGeom prst="rect">
            <a:avLst/>
          </a:prstGeom>
          <a:noFill/>
          <a:ln>
            <a:solidFill>
              <a:srgbClr val="000000"/>
            </a:solidFill>
          </a:ln>
        </p:spPr>
      </p:sp>
      <p:sp>
        <p:nvSpPr>
          <p:cNvPr id="448" name="Rectangle 27"/>
          <p:cNvSpPr/>
          <p:nvPr/>
        </p:nvSpPr>
        <p:spPr>
          <a:xfrm>
            <a:off x="5486400" y="3657600"/>
            <a:ext cx="685800" cy="685800"/>
          </a:xfrm>
          <a:prstGeom prst="rect">
            <a:avLst/>
          </a:prstGeom>
          <a:noFill/>
          <a:ln>
            <a:solidFill>
              <a:srgbClr val="000000"/>
            </a:solidFill>
          </a:ln>
        </p:spPr>
      </p:sp>
      <p:sp>
        <p:nvSpPr>
          <p:cNvPr id="449" name="Rectangle 28"/>
          <p:cNvSpPr/>
          <p:nvPr/>
        </p:nvSpPr>
        <p:spPr>
          <a:xfrm>
            <a:off x="6400800" y="1600200"/>
            <a:ext cx="685800" cy="685800"/>
          </a:xfrm>
          <a:prstGeom prst="rect">
            <a:avLst/>
          </a:prstGeom>
          <a:noFill/>
          <a:ln>
            <a:solidFill>
              <a:srgbClr val="000000"/>
            </a:solidFill>
          </a:ln>
        </p:spPr>
      </p:sp>
      <p:sp>
        <p:nvSpPr>
          <p:cNvPr id="450" name="Rectangle 29"/>
          <p:cNvSpPr/>
          <p:nvPr/>
        </p:nvSpPr>
        <p:spPr>
          <a:xfrm>
            <a:off x="6400800" y="2286000"/>
            <a:ext cx="685800" cy="685800"/>
          </a:xfrm>
          <a:prstGeom prst="rect">
            <a:avLst/>
          </a:prstGeom>
          <a:noFill/>
          <a:ln>
            <a:solidFill>
              <a:srgbClr val="000000"/>
            </a:solidFill>
          </a:ln>
        </p:spPr>
      </p:sp>
      <p:sp>
        <p:nvSpPr>
          <p:cNvPr id="451" name="Rectangle 30"/>
          <p:cNvSpPr/>
          <p:nvPr/>
        </p:nvSpPr>
        <p:spPr>
          <a:xfrm>
            <a:off x="6400800" y="2971800"/>
            <a:ext cx="685800" cy="685800"/>
          </a:xfrm>
          <a:prstGeom prst="rect">
            <a:avLst/>
          </a:prstGeom>
          <a:noFill/>
          <a:ln>
            <a:solidFill>
              <a:srgbClr val="000000"/>
            </a:solidFill>
          </a:ln>
        </p:spPr>
      </p:sp>
      <p:sp>
        <p:nvSpPr>
          <p:cNvPr id="452" name="Rectangle 31"/>
          <p:cNvSpPr/>
          <p:nvPr/>
        </p:nvSpPr>
        <p:spPr>
          <a:xfrm>
            <a:off x="6400800" y="3657600"/>
            <a:ext cx="685800" cy="685800"/>
          </a:xfrm>
          <a:prstGeom prst="rect">
            <a:avLst/>
          </a:prstGeom>
          <a:noFill/>
          <a:ln>
            <a:solidFill>
              <a:srgbClr val="000000"/>
            </a:solidFill>
          </a:ln>
        </p:spPr>
      </p:sp>
      <p:sp>
        <p:nvSpPr>
          <p:cNvPr id="453" name="Rectangle 32"/>
          <p:cNvSpPr/>
          <p:nvPr/>
        </p:nvSpPr>
        <p:spPr>
          <a:xfrm>
            <a:off x="7315200" y="1600200"/>
            <a:ext cx="685800" cy="685800"/>
          </a:xfrm>
          <a:prstGeom prst="rect">
            <a:avLst/>
          </a:prstGeom>
          <a:noFill/>
          <a:ln>
            <a:solidFill>
              <a:srgbClr val="000000"/>
            </a:solidFill>
          </a:ln>
        </p:spPr>
      </p:sp>
      <p:sp>
        <p:nvSpPr>
          <p:cNvPr id="454" name="Rectangle 33"/>
          <p:cNvSpPr/>
          <p:nvPr/>
        </p:nvSpPr>
        <p:spPr>
          <a:xfrm>
            <a:off x="7315200" y="2286000"/>
            <a:ext cx="685800" cy="685800"/>
          </a:xfrm>
          <a:prstGeom prst="rect">
            <a:avLst/>
          </a:prstGeom>
          <a:noFill/>
          <a:ln>
            <a:solidFill>
              <a:srgbClr val="000000"/>
            </a:solidFill>
          </a:ln>
        </p:spPr>
      </p:sp>
      <p:sp>
        <p:nvSpPr>
          <p:cNvPr id="455" name="Rectangle 34"/>
          <p:cNvSpPr/>
          <p:nvPr/>
        </p:nvSpPr>
        <p:spPr>
          <a:xfrm>
            <a:off x="7315200" y="2971800"/>
            <a:ext cx="685800" cy="685800"/>
          </a:xfrm>
          <a:prstGeom prst="rect">
            <a:avLst/>
          </a:prstGeom>
          <a:noFill/>
          <a:ln>
            <a:solidFill>
              <a:srgbClr val="000000"/>
            </a:solidFill>
          </a:ln>
        </p:spPr>
      </p:sp>
      <p:sp>
        <p:nvSpPr>
          <p:cNvPr id="456" name="Rectangle 35"/>
          <p:cNvSpPr/>
          <p:nvPr/>
        </p:nvSpPr>
        <p:spPr>
          <a:xfrm>
            <a:off x="7315200" y="3657600"/>
            <a:ext cx="685800" cy="685800"/>
          </a:xfrm>
          <a:prstGeom prst="rect">
            <a:avLst/>
          </a:prstGeom>
          <a:noFill/>
          <a:ln>
            <a:solidFill>
              <a:srgbClr val="000000"/>
            </a:solidFill>
          </a:ln>
        </p:spPr>
      </p:sp>
      <p:sp>
        <p:nvSpPr>
          <p:cNvPr id="457" name="TextShape 36"/>
          <p:cNvSpPr txBox="1"/>
          <p:nvPr/>
        </p:nvSpPr>
        <p:spPr>
          <a:xfrm>
            <a:off x="1942920" y="20574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458" name="TextShape 37"/>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459" name="TextShape 38"/>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460" name="TextShape 39"/>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461" name="TextShape 40"/>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462" name="TextShape 41"/>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463" name="TextShape 42"/>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464" name="TextShape 43"/>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264" dur="indefinite" restart="never" nodeType="tmRoot">
          <p:childTnLst>
            <p:seq>
              <p:cTn id="265" nodeType="mainSeq">
                <p:childTnLst>
                  <p:par>
                    <p:cTn id="266" fill="freeze">
                      <p:stCondLst>
                        <p:cond delay="0"/>
                      </p:stCondLst>
                      <p:childTnLst>
                        <p:par>
                          <p:cTn id="267" fill="freeze">
                            <p:stCondLst>
                              <p:cond delay="0"/>
                            </p:stCondLst>
                            <p:childTnLst>
                              <p:par>
                                <p:cTn id="268" nodeType="withEffect" fill="hold" presetClass="path">
                                  <p:stCondLst>
                                    <p:cond delay="0"/>
                                  </p:stCondLs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5" name="CustomShape 1"/>
          <p:cNvSpPr/>
          <p:nvPr/>
        </p:nvSpPr>
        <p:spPr>
          <a:xfrm>
            <a:off x="1143000" y="5715000"/>
            <a:ext cx="914400" cy="914400"/>
          </a:xfrm>
          <a:prstGeom prst="smileyFace">
            <a:avLst>
              <a:gd name="adj" fmla="val 17520"/>
            </a:avLst>
          </a:prstGeom>
          <a:solidFill>
            <a:srgbClr val="dc2300"/>
          </a:solidFill>
          <a:ln>
            <a:solidFill>
              <a:srgbClr val="000000"/>
            </a:solidFill>
          </a:ln>
        </p:spPr>
        <p:style>
          <a:lnRef idx="0"/>
          <a:fillRef idx="0"/>
          <a:effectRef idx="0"/>
          <a:fontRef idx="minor"/>
        </p:style>
      </p:sp>
      <p:sp>
        <p:nvSpPr>
          <p:cNvPr id="466" name="CustomShape 2"/>
          <p:cNvSpPr/>
          <p:nvPr/>
        </p:nvSpPr>
        <p:spPr>
          <a:xfrm>
            <a:off x="41148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467" name="CustomShape 3"/>
          <p:cNvSpPr/>
          <p:nvPr/>
        </p:nvSpPr>
        <p:spPr>
          <a:xfrm>
            <a:off x="6858000" y="5715000"/>
            <a:ext cx="914400" cy="914400"/>
          </a:xfrm>
          <a:prstGeom prst="smileyFace">
            <a:avLst>
              <a:gd name="adj" fmla="val 17520"/>
            </a:avLst>
          </a:prstGeom>
          <a:solidFill>
            <a:srgbClr val="33cc66"/>
          </a:solidFill>
          <a:ln>
            <a:solidFill>
              <a:srgbClr val="000000"/>
            </a:solidFill>
          </a:ln>
        </p:spPr>
        <p:style>
          <a:lnRef idx="0"/>
          <a:fillRef idx="0"/>
          <a:effectRef idx="0"/>
          <a:fontRef idx="minor"/>
        </p:style>
      </p:sp>
      <p:sp>
        <p:nvSpPr>
          <p:cNvPr id="468" name="Rectangle 4"/>
          <p:cNvSpPr/>
          <p:nvPr/>
        </p:nvSpPr>
        <p:spPr>
          <a:xfrm>
            <a:off x="1828800" y="1600200"/>
            <a:ext cx="685800" cy="685800"/>
          </a:xfrm>
          <a:prstGeom prst="rect">
            <a:avLst/>
          </a:prstGeom>
          <a:solidFill>
            <a:srgbClr val="dc2300"/>
          </a:solidFill>
          <a:ln>
            <a:solidFill>
              <a:srgbClr val="000000"/>
            </a:solidFill>
          </a:ln>
        </p:spPr>
      </p:sp>
      <p:sp>
        <p:nvSpPr>
          <p:cNvPr id="469" name="Rectangle 5"/>
          <p:cNvSpPr/>
          <p:nvPr/>
        </p:nvSpPr>
        <p:spPr>
          <a:xfrm>
            <a:off x="6400800" y="1600200"/>
            <a:ext cx="685800" cy="685800"/>
          </a:xfrm>
          <a:prstGeom prst="rect">
            <a:avLst/>
          </a:prstGeom>
          <a:solidFill>
            <a:srgbClr val="99ccff"/>
          </a:solidFill>
          <a:ln>
            <a:solidFill>
              <a:srgbClr val="000000"/>
            </a:solidFill>
          </a:ln>
        </p:spPr>
      </p:sp>
      <p:sp>
        <p:nvSpPr>
          <p:cNvPr id="470" name="Rectangle 6"/>
          <p:cNvSpPr/>
          <p:nvPr/>
        </p:nvSpPr>
        <p:spPr>
          <a:xfrm>
            <a:off x="3657600" y="2286000"/>
            <a:ext cx="685800" cy="685800"/>
          </a:xfrm>
          <a:prstGeom prst="rect">
            <a:avLst/>
          </a:prstGeom>
          <a:solidFill>
            <a:srgbClr val="33cc66"/>
          </a:solidFill>
          <a:ln>
            <a:solidFill>
              <a:srgbClr val="000000"/>
            </a:solidFill>
          </a:ln>
        </p:spPr>
      </p:sp>
      <p:sp>
        <p:nvSpPr>
          <p:cNvPr id="471" name="Rectangle 7"/>
          <p:cNvSpPr/>
          <p:nvPr/>
        </p:nvSpPr>
        <p:spPr>
          <a:xfrm>
            <a:off x="3657600" y="1600200"/>
            <a:ext cx="685800" cy="685800"/>
          </a:xfrm>
          <a:prstGeom prst="rect">
            <a:avLst/>
          </a:prstGeom>
          <a:solidFill>
            <a:srgbClr val="dc2300"/>
          </a:solidFill>
          <a:ln>
            <a:solidFill>
              <a:srgbClr val="000000"/>
            </a:solidFill>
          </a:ln>
        </p:spPr>
      </p:sp>
      <p:sp>
        <p:nvSpPr>
          <p:cNvPr id="472" name="Rectangle 8"/>
          <p:cNvSpPr/>
          <p:nvPr/>
        </p:nvSpPr>
        <p:spPr>
          <a:xfrm>
            <a:off x="2743200" y="1600200"/>
            <a:ext cx="685800" cy="685800"/>
          </a:xfrm>
          <a:prstGeom prst="rect">
            <a:avLst/>
          </a:prstGeom>
          <a:solidFill>
            <a:srgbClr val="99ccff"/>
          </a:solidFill>
          <a:ln>
            <a:solidFill>
              <a:srgbClr val="000000"/>
            </a:solidFill>
          </a:ln>
        </p:spPr>
      </p:sp>
      <p:sp>
        <p:nvSpPr>
          <p:cNvPr id="473" name="Rectangle 9"/>
          <p:cNvSpPr/>
          <p:nvPr/>
        </p:nvSpPr>
        <p:spPr>
          <a:xfrm>
            <a:off x="6400800" y="2286000"/>
            <a:ext cx="685800" cy="685800"/>
          </a:xfrm>
          <a:prstGeom prst="rect">
            <a:avLst/>
          </a:prstGeom>
          <a:solidFill>
            <a:srgbClr val="33cc66"/>
          </a:solidFill>
          <a:ln>
            <a:solidFill>
              <a:srgbClr val="000000"/>
            </a:solidFill>
          </a:ln>
        </p:spPr>
      </p:sp>
      <p:sp>
        <p:nvSpPr>
          <p:cNvPr id="474" name="Rectangle 10"/>
          <p:cNvSpPr/>
          <p:nvPr/>
        </p:nvSpPr>
        <p:spPr>
          <a:xfrm>
            <a:off x="2286000" y="6400800"/>
            <a:ext cx="685800" cy="685800"/>
          </a:xfrm>
          <a:prstGeom prst="rect">
            <a:avLst/>
          </a:prstGeom>
          <a:solidFill>
            <a:srgbClr val="dc2300"/>
          </a:solidFill>
          <a:ln>
            <a:solidFill>
              <a:srgbClr val="000000"/>
            </a:solidFill>
          </a:ln>
        </p:spPr>
      </p:sp>
      <p:sp>
        <p:nvSpPr>
          <p:cNvPr id="475" name="Rectangle 11"/>
          <p:cNvSpPr/>
          <p:nvPr/>
        </p:nvSpPr>
        <p:spPr>
          <a:xfrm>
            <a:off x="1828800" y="2286000"/>
            <a:ext cx="685800" cy="685800"/>
          </a:xfrm>
          <a:prstGeom prst="rect">
            <a:avLst/>
          </a:prstGeom>
          <a:solidFill>
            <a:srgbClr val="99ccff"/>
          </a:solidFill>
          <a:ln>
            <a:solidFill>
              <a:srgbClr val="000000"/>
            </a:solidFill>
          </a:ln>
        </p:spPr>
      </p:sp>
      <p:sp>
        <p:nvSpPr>
          <p:cNvPr id="476" name="Rectangle 12"/>
          <p:cNvSpPr/>
          <p:nvPr/>
        </p:nvSpPr>
        <p:spPr>
          <a:xfrm>
            <a:off x="4572000" y="1600200"/>
            <a:ext cx="685800" cy="685800"/>
          </a:xfrm>
          <a:prstGeom prst="rect">
            <a:avLst/>
          </a:prstGeom>
          <a:solidFill>
            <a:srgbClr val="33cc66"/>
          </a:solidFill>
          <a:ln>
            <a:solidFill>
              <a:srgbClr val="000000"/>
            </a:solidFill>
          </a:ln>
        </p:spPr>
      </p:sp>
      <p:sp>
        <p:nvSpPr>
          <p:cNvPr id="477" name="TextShape 13"/>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Eliminations</a:t>
            </a:r>
            <a:endParaRPr b="0" lang="en-US" sz="4400" spc="-1" strike="noStrike">
              <a:solidFill>
                <a:srgbClr val="000000"/>
              </a:solidFill>
              <a:uFill>
                <a:solidFill>
                  <a:srgbClr val="ffffff"/>
                </a:solidFill>
              </a:uFill>
              <a:latin typeface="Arial"/>
            </a:endParaRPr>
          </a:p>
        </p:txBody>
      </p:sp>
      <p:sp>
        <p:nvSpPr>
          <p:cNvPr id="478" name="Rectangle 14"/>
          <p:cNvSpPr/>
          <p:nvPr/>
        </p:nvSpPr>
        <p:spPr>
          <a:xfrm>
            <a:off x="1828800" y="1600200"/>
            <a:ext cx="685800" cy="685800"/>
          </a:xfrm>
          <a:prstGeom prst="rect">
            <a:avLst/>
          </a:prstGeom>
          <a:noFill/>
          <a:ln>
            <a:solidFill>
              <a:srgbClr val="000000"/>
            </a:solidFill>
          </a:ln>
        </p:spPr>
      </p:sp>
      <p:sp>
        <p:nvSpPr>
          <p:cNvPr id="479" name="Rectangle 15"/>
          <p:cNvSpPr/>
          <p:nvPr/>
        </p:nvSpPr>
        <p:spPr>
          <a:xfrm>
            <a:off x="1828800" y="2286000"/>
            <a:ext cx="685800" cy="685800"/>
          </a:xfrm>
          <a:prstGeom prst="rect">
            <a:avLst/>
          </a:prstGeom>
          <a:noFill/>
          <a:ln>
            <a:solidFill>
              <a:srgbClr val="000000"/>
            </a:solidFill>
          </a:ln>
        </p:spPr>
      </p:sp>
      <p:sp>
        <p:nvSpPr>
          <p:cNvPr id="480" name="Rectangle 16"/>
          <p:cNvSpPr/>
          <p:nvPr/>
        </p:nvSpPr>
        <p:spPr>
          <a:xfrm>
            <a:off x="2743200" y="1600200"/>
            <a:ext cx="685800" cy="685800"/>
          </a:xfrm>
          <a:prstGeom prst="rect">
            <a:avLst/>
          </a:prstGeom>
          <a:noFill/>
          <a:ln>
            <a:solidFill>
              <a:srgbClr val="000000"/>
            </a:solidFill>
          </a:ln>
        </p:spPr>
      </p:sp>
      <p:sp>
        <p:nvSpPr>
          <p:cNvPr id="481" name="Rectangle 17"/>
          <p:cNvSpPr/>
          <p:nvPr/>
        </p:nvSpPr>
        <p:spPr>
          <a:xfrm>
            <a:off x="2743200" y="2286000"/>
            <a:ext cx="685800" cy="685800"/>
          </a:xfrm>
          <a:prstGeom prst="rect">
            <a:avLst/>
          </a:prstGeom>
          <a:noFill/>
          <a:ln>
            <a:solidFill>
              <a:srgbClr val="000000"/>
            </a:solidFill>
          </a:ln>
        </p:spPr>
      </p:sp>
      <p:sp>
        <p:nvSpPr>
          <p:cNvPr id="482" name="Rectangle 18"/>
          <p:cNvSpPr/>
          <p:nvPr/>
        </p:nvSpPr>
        <p:spPr>
          <a:xfrm>
            <a:off x="3657600" y="1600200"/>
            <a:ext cx="685800" cy="685800"/>
          </a:xfrm>
          <a:prstGeom prst="rect">
            <a:avLst/>
          </a:prstGeom>
          <a:noFill/>
          <a:ln>
            <a:solidFill>
              <a:srgbClr val="000000"/>
            </a:solidFill>
          </a:ln>
        </p:spPr>
      </p:sp>
      <p:sp>
        <p:nvSpPr>
          <p:cNvPr id="483" name="Rectangle 19"/>
          <p:cNvSpPr/>
          <p:nvPr/>
        </p:nvSpPr>
        <p:spPr>
          <a:xfrm>
            <a:off x="3657600" y="2286000"/>
            <a:ext cx="685800" cy="685800"/>
          </a:xfrm>
          <a:prstGeom prst="rect">
            <a:avLst/>
          </a:prstGeom>
          <a:noFill/>
          <a:ln>
            <a:solidFill>
              <a:srgbClr val="000000"/>
            </a:solidFill>
          </a:ln>
        </p:spPr>
      </p:sp>
      <p:sp>
        <p:nvSpPr>
          <p:cNvPr id="484" name="Rectangle 20"/>
          <p:cNvSpPr/>
          <p:nvPr/>
        </p:nvSpPr>
        <p:spPr>
          <a:xfrm>
            <a:off x="3657600" y="2971800"/>
            <a:ext cx="685800" cy="685800"/>
          </a:xfrm>
          <a:prstGeom prst="rect">
            <a:avLst/>
          </a:prstGeom>
          <a:noFill/>
          <a:ln>
            <a:solidFill>
              <a:srgbClr val="000000"/>
            </a:solidFill>
          </a:ln>
        </p:spPr>
      </p:sp>
      <p:sp>
        <p:nvSpPr>
          <p:cNvPr id="485" name="Rectangle 21"/>
          <p:cNvSpPr/>
          <p:nvPr/>
        </p:nvSpPr>
        <p:spPr>
          <a:xfrm>
            <a:off x="4572000" y="1600200"/>
            <a:ext cx="685800" cy="685800"/>
          </a:xfrm>
          <a:prstGeom prst="rect">
            <a:avLst/>
          </a:prstGeom>
          <a:noFill/>
          <a:ln>
            <a:solidFill>
              <a:srgbClr val="000000"/>
            </a:solidFill>
          </a:ln>
        </p:spPr>
      </p:sp>
      <p:sp>
        <p:nvSpPr>
          <p:cNvPr id="486" name="Rectangle 22"/>
          <p:cNvSpPr/>
          <p:nvPr/>
        </p:nvSpPr>
        <p:spPr>
          <a:xfrm>
            <a:off x="4572000" y="2286000"/>
            <a:ext cx="685800" cy="685800"/>
          </a:xfrm>
          <a:prstGeom prst="rect">
            <a:avLst/>
          </a:prstGeom>
          <a:noFill/>
          <a:ln>
            <a:solidFill>
              <a:srgbClr val="000000"/>
            </a:solidFill>
          </a:ln>
        </p:spPr>
      </p:sp>
      <p:sp>
        <p:nvSpPr>
          <p:cNvPr id="487" name="Rectangle 23"/>
          <p:cNvSpPr/>
          <p:nvPr/>
        </p:nvSpPr>
        <p:spPr>
          <a:xfrm>
            <a:off x="4572000" y="2971800"/>
            <a:ext cx="685800" cy="685800"/>
          </a:xfrm>
          <a:prstGeom prst="rect">
            <a:avLst/>
          </a:prstGeom>
          <a:noFill/>
          <a:ln>
            <a:solidFill>
              <a:srgbClr val="000000"/>
            </a:solidFill>
          </a:ln>
        </p:spPr>
      </p:sp>
      <p:sp>
        <p:nvSpPr>
          <p:cNvPr id="488" name="Rectangle 24"/>
          <p:cNvSpPr/>
          <p:nvPr/>
        </p:nvSpPr>
        <p:spPr>
          <a:xfrm>
            <a:off x="5486400" y="1600200"/>
            <a:ext cx="685800" cy="685800"/>
          </a:xfrm>
          <a:prstGeom prst="rect">
            <a:avLst/>
          </a:prstGeom>
          <a:noFill/>
          <a:ln>
            <a:solidFill>
              <a:srgbClr val="000000"/>
            </a:solidFill>
          </a:ln>
        </p:spPr>
      </p:sp>
      <p:sp>
        <p:nvSpPr>
          <p:cNvPr id="489" name="Rectangle 25"/>
          <p:cNvSpPr/>
          <p:nvPr/>
        </p:nvSpPr>
        <p:spPr>
          <a:xfrm>
            <a:off x="5486400" y="2286000"/>
            <a:ext cx="685800" cy="685800"/>
          </a:xfrm>
          <a:prstGeom prst="rect">
            <a:avLst/>
          </a:prstGeom>
          <a:noFill/>
          <a:ln>
            <a:solidFill>
              <a:srgbClr val="000000"/>
            </a:solidFill>
          </a:ln>
        </p:spPr>
      </p:sp>
      <p:sp>
        <p:nvSpPr>
          <p:cNvPr id="490" name="Rectangle 26"/>
          <p:cNvSpPr/>
          <p:nvPr/>
        </p:nvSpPr>
        <p:spPr>
          <a:xfrm>
            <a:off x="5486400" y="2971800"/>
            <a:ext cx="685800" cy="685800"/>
          </a:xfrm>
          <a:prstGeom prst="rect">
            <a:avLst/>
          </a:prstGeom>
          <a:noFill/>
          <a:ln>
            <a:solidFill>
              <a:srgbClr val="000000"/>
            </a:solidFill>
          </a:ln>
        </p:spPr>
      </p:sp>
      <p:sp>
        <p:nvSpPr>
          <p:cNvPr id="491" name="Rectangle 27"/>
          <p:cNvSpPr/>
          <p:nvPr/>
        </p:nvSpPr>
        <p:spPr>
          <a:xfrm>
            <a:off x="5486400" y="3657600"/>
            <a:ext cx="685800" cy="685800"/>
          </a:xfrm>
          <a:prstGeom prst="rect">
            <a:avLst/>
          </a:prstGeom>
          <a:noFill/>
          <a:ln>
            <a:solidFill>
              <a:srgbClr val="000000"/>
            </a:solidFill>
          </a:ln>
        </p:spPr>
      </p:sp>
      <p:sp>
        <p:nvSpPr>
          <p:cNvPr id="492" name="Rectangle 28"/>
          <p:cNvSpPr/>
          <p:nvPr/>
        </p:nvSpPr>
        <p:spPr>
          <a:xfrm>
            <a:off x="6400800" y="1600200"/>
            <a:ext cx="685800" cy="685800"/>
          </a:xfrm>
          <a:prstGeom prst="rect">
            <a:avLst/>
          </a:prstGeom>
          <a:noFill/>
          <a:ln>
            <a:solidFill>
              <a:srgbClr val="000000"/>
            </a:solidFill>
          </a:ln>
        </p:spPr>
      </p:sp>
      <p:sp>
        <p:nvSpPr>
          <p:cNvPr id="493" name="Rectangle 29"/>
          <p:cNvSpPr/>
          <p:nvPr/>
        </p:nvSpPr>
        <p:spPr>
          <a:xfrm>
            <a:off x="6400800" y="2286000"/>
            <a:ext cx="685800" cy="685800"/>
          </a:xfrm>
          <a:prstGeom prst="rect">
            <a:avLst/>
          </a:prstGeom>
          <a:noFill/>
          <a:ln>
            <a:solidFill>
              <a:srgbClr val="000000"/>
            </a:solidFill>
          </a:ln>
        </p:spPr>
      </p:sp>
      <p:sp>
        <p:nvSpPr>
          <p:cNvPr id="494" name="Rectangle 30"/>
          <p:cNvSpPr/>
          <p:nvPr/>
        </p:nvSpPr>
        <p:spPr>
          <a:xfrm>
            <a:off x="6400800" y="2971800"/>
            <a:ext cx="685800" cy="685800"/>
          </a:xfrm>
          <a:prstGeom prst="rect">
            <a:avLst/>
          </a:prstGeom>
          <a:noFill/>
          <a:ln>
            <a:solidFill>
              <a:srgbClr val="000000"/>
            </a:solidFill>
          </a:ln>
        </p:spPr>
      </p:sp>
      <p:sp>
        <p:nvSpPr>
          <p:cNvPr id="495" name="Rectangle 31"/>
          <p:cNvSpPr/>
          <p:nvPr/>
        </p:nvSpPr>
        <p:spPr>
          <a:xfrm>
            <a:off x="6400800" y="3657600"/>
            <a:ext cx="685800" cy="685800"/>
          </a:xfrm>
          <a:prstGeom prst="rect">
            <a:avLst/>
          </a:prstGeom>
          <a:noFill/>
          <a:ln>
            <a:solidFill>
              <a:srgbClr val="000000"/>
            </a:solidFill>
          </a:ln>
        </p:spPr>
      </p:sp>
      <p:sp>
        <p:nvSpPr>
          <p:cNvPr id="496" name="Rectangle 32"/>
          <p:cNvSpPr/>
          <p:nvPr/>
        </p:nvSpPr>
        <p:spPr>
          <a:xfrm>
            <a:off x="7315200" y="1600200"/>
            <a:ext cx="685800" cy="685800"/>
          </a:xfrm>
          <a:prstGeom prst="rect">
            <a:avLst/>
          </a:prstGeom>
          <a:noFill/>
          <a:ln>
            <a:solidFill>
              <a:srgbClr val="000000"/>
            </a:solidFill>
          </a:ln>
        </p:spPr>
      </p:sp>
      <p:sp>
        <p:nvSpPr>
          <p:cNvPr id="497" name="Rectangle 33"/>
          <p:cNvSpPr/>
          <p:nvPr/>
        </p:nvSpPr>
        <p:spPr>
          <a:xfrm>
            <a:off x="7315200" y="2286000"/>
            <a:ext cx="685800" cy="685800"/>
          </a:xfrm>
          <a:prstGeom prst="rect">
            <a:avLst/>
          </a:prstGeom>
          <a:noFill/>
          <a:ln>
            <a:solidFill>
              <a:srgbClr val="000000"/>
            </a:solidFill>
          </a:ln>
        </p:spPr>
      </p:sp>
      <p:sp>
        <p:nvSpPr>
          <p:cNvPr id="498" name="Rectangle 34"/>
          <p:cNvSpPr/>
          <p:nvPr/>
        </p:nvSpPr>
        <p:spPr>
          <a:xfrm>
            <a:off x="7315200" y="2971800"/>
            <a:ext cx="685800" cy="685800"/>
          </a:xfrm>
          <a:prstGeom prst="rect">
            <a:avLst/>
          </a:prstGeom>
          <a:noFill/>
          <a:ln>
            <a:solidFill>
              <a:srgbClr val="000000"/>
            </a:solidFill>
          </a:ln>
        </p:spPr>
      </p:sp>
      <p:sp>
        <p:nvSpPr>
          <p:cNvPr id="499" name="Rectangle 35"/>
          <p:cNvSpPr/>
          <p:nvPr/>
        </p:nvSpPr>
        <p:spPr>
          <a:xfrm>
            <a:off x="7315200" y="3657600"/>
            <a:ext cx="685800" cy="685800"/>
          </a:xfrm>
          <a:prstGeom prst="rect">
            <a:avLst/>
          </a:prstGeom>
          <a:noFill/>
          <a:ln>
            <a:solidFill>
              <a:srgbClr val="000000"/>
            </a:solidFill>
          </a:ln>
        </p:spPr>
      </p:sp>
      <p:sp>
        <p:nvSpPr>
          <p:cNvPr id="500" name="TextShape 36"/>
          <p:cNvSpPr txBox="1"/>
          <p:nvPr/>
        </p:nvSpPr>
        <p:spPr>
          <a:xfrm>
            <a:off x="1942920" y="20574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501" name="TextShape 37"/>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502" name="TextShape 38"/>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503" name="TextShape 39"/>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504" name="TextShape 40"/>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505" name="TextShape 41"/>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506" name="TextShape 42"/>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507" name="TextShape 43"/>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269" dur="indefinite" restart="never" nodeType="tmRoot">
          <p:childTnLst>
            <p:seq>
              <p:cTn id="270" nodeType="mainSeq">
                <p:childTnLst>
                  <p:par>
                    <p:cTn id="271" fill="freeze">
                      <p:stCondLst>
                        <p:cond delay="0"/>
                      </p:stCondLst>
                      <p:childTnLst>
                        <p:par>
                          <p:cTn id="272" fill="freeze">
                            <p:stCondLst>
                              <p:cond delay="0"/>
                            </p:stCondLst>
                            <p:childTnLst>
                              <p:par>
                                <p:cTn id="273" nodeType="withEffect" fill="hold" presetClass="path">
                                  <p:stCondLst>
                                    <p:cond delay="0"/>
                                  </p:stCondLst>
                                  <p:childTnLst/>
                                </p:cTn>
                              </p:par>
                            </p:childTnLst>
                          </p:cTn>
                        </p:par>
                      </p:childTnLst>
                    </p:cTn>
                  </p:par>
                  <p:par>
                    <p:cTn id="274" fill="freeze">
                      <p:stCondLst>
                        <p:cond delay="indefinite"/>
                      </p:stCondLst>
                      <p:childTnLst>
                        <p:par>
                          <p:cTn id="275" fill="freeze">
                            <p:stCondLst>
                              <p:cond delay="0"/>
                            </p:stCondLst>
                            <p:childTnLst>
                              <p:par>
                                <p:cTn id="276" nodeType="clickEffect" fill="hold" presetClass="path">
                                  <p:stCondLst>
                                    <p:cond delay="0"/>
                                  </p:stCondLs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8" name="CustomShape 1"/>
          <p:cNvSpPr/>
          <p:nvPr/>
        </p:nvSpPr>
        <p:spPr>
          <a:xfrm>
            <a:off x="1143000" y="5715000"/>
            <a:ext cx="914400" cy="914400"/>
          </a:xfrm>
          <a:prstGeom prst="smileyFace">
            <a:avLst>
              <a:gd name="adj" fmla="val 17520"/>
            </a:avLst>
          </a:prstGeom>
          <a:solidFill>
            <a:srgbClr val="dc2300"/>
          </a:solidFill>
          <a:ln>
            <a:solidFill>
              <a:srgbClr val="000000"/>
            </a:solidFill>
          </a:ln>
        </p:spPr>
        <p:style>
          <a:lnRef idx="0"/>
          <a:fillRef idx="0"/>
          <a:effectRef idx="0"/>
          <a:fontRef idx="minor"/>
        </p:style>
      </p:sp>
      <p:sp>
        <p:nvSpPr>
          <p:cNvPr id="509" name="CustomShape 2"/>
          <p:cNvSpPr/>
          <p:nvPr/>
        </p:nvSpPr>
        <p:spPr>
          <a:xfrm>
            <a:off x="41148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510" name="CustomShape 3"/>
          <p:cNvSpPr/>
          <p:nvPr/>
        </p:nvSpPr>
        <p:spPr>
          <a:xfrm>
            <a:off x="6858000" y="5715000"/>
            <a:ext cx="914400" cy="914400"/>
          </a:xfrm>
          <a:prstGeom prst="smileyFace">
            <a:avLst>
              <a:gd name="adj" fmla="val 17520"/>
            </a:avLst>
          </a:prstGeom>
          <a:solidFill>
            <a:srgbClr val="33cc66"/>
          </a:solidFill>
          <a:ln>
            <a:solidFill>
              <a:srgbClr val="000000"/>
            </a:solidFill>
          </a:ln>
        </p:spPr>
        <p:style>
          <a:lnRef idx="0"/>
          <a:fillRef idx="0"/>
          <a:effectRef idx="0"/>
          <a:fontRef idx="minor"/>
        </p:style>
      </p:sp>
      <p:sp>
        <p:nvSpPr>
          <p:cNvPr id="511" name="Rectangle 4"/>
          <p:cNvSpPr/>
          <p:nvPr/>
        </p:nvSpPr>
        <p:spPr>
          <a:xfrm>
            <a:off x="1828800" y="1600200"/>
            <a:ext cx="685800" cy="685800"/>
          </a:xfrm>
          <a:prstGeom prst="rect">
            <a:avLst/>
          </a:prstGeom>
          <a:solidFill>
            <a:srgbClr val="dc2300"/>
          </a:solidFill>
          <a:ln>
            <a:solidFill>
              <a:srgbClr val="000000"/>
            </a:solidFill>
          </a:ln>
        </p:spPr>
      </p:sp>
      <p:sp>
        <p:nvSpPr>
          <p:cNvPr id="512" name="Rectangle 5"/>
          <p:cNvSpPr/>
          <p:nvPr/>
        </p:nvSpPr>
        <p:spPr>
          <a:xfrm>
            <a:off x="6400800" y="1600200"/>
            <a:ext cx="685800" cy="685800"/>
          </a:xfrm>
          <a:prstGeom prst="rect">
            <a:avLst/>
          </a:prstGeom>
          <a:solidFill>
            <a:srgbClr val="99ccff"/>
          </a:solidFill>
          <a:ln>
            <a:solidFill>
              <a:srgbClr val="000000"/>
            </a:solidFill>
          </a:ln>
        </p:spPr>
      </p:sp>
      <p:sp>
        <p:nvSpPr>
          <p:cNvPr id="513" name="Rectangle 6"/>
          <p:cNvSpPr/>
          <p:nvPr/>
        </p:nvSpPr>
        <p:spPr>
          <a:xfrm>
            <a:off x="3657600" y="2286000"/>
            <a:ext cx="685800" cy="685800"/>
          </a:xfrm>
          <a:prstGeom prst="rect">
            <a:avLst/>
          </a:prstGeom>
          <a:solidFill>
            <a:srgbClr val="33cc66"/>
          </a:solidFill>
          <a:ln>
            <a:solidFill>
              <a:srgbClr val="000000"/>
            </a:solidFill>
          </a:ln>
        </p:spPr>
      </p:sp>
      <p:sp>
        <p:nvSpPr>
          <p:cNvPr id="514" name="Rectangle 7"/>
          <p:cNvSpPr/>
          <p:nvPr/>
        </p:nvSpPr>
        <p:spPr>
          <a:xfrm>
            <a:off x="3657600" y="1600200"/>
            <a:ext cx="685800" cy="685800"/>
          </a:xfrm>
          <a:prstGeom prst="rect">
            <a:avLst/>
          </a:prstGeom>
          <a:solidFill>
            <a:srgbClr val="dc2300"/>
          </a:solidFill>
          <a:ln>
            <a:solidFill>
              <a:srgbClr val="000000"/>
            </a:solidFill>
          </a:ln>
        </p:spPr>
      </p:sp>
      <p:sp>
        <p:nvSpPr>
          <p:cNvPr id="515" name="Rectangle 8"/>
          <p:cNvSpPr/>
          <p:nvPr/>
        </p:nvSpPr>
        <p:spPr>
          <a:xfrm>
            <a:off x="2743200" y="1600200"/>
            <a:ext cx="685800" cy="685800"/>
          </a:xfrm>
          <a:prstGeom prst="rect">
            <a:avLst/>
          </a:prstGeom>
          <a:solidFill>
            <a:srgbClr val="99ccff"/>
          </a:solidFill>
          <a:ln>
            <a:solidFill>
              <a:srgbClr val="000000"/>
            </a:solidFill>
          </a:ln>
        </p:spPr>
      </p:sp>
      <p:sp>
        <p:nvSpPr>
          <p:cNvPr id="516" name="Rectangle 9"/>
          <p:cNvSpPr/>
          <p:nvPr/>
        </p:nvSpPr>
        <p:spPr>
          <a:xfrm>
            <a:off x="6400800" y="2286000"/>
            <a:ext cx="685800" cy="685800"/>
          </a:xfrm>
          <a:prstGeom prst="rect">
            <a:avLst/>
          </a:prstGeom>
          <a:solidFill>
            <a:srgbClr val="33cc66"/>
          </a:solidFill>
          <a:ln>
            <a:solidFill>
              <a:srgbClr val="000000"/>
            </a:solidFill>
          </a:ln>
        </p:spPr>
      </p:sp>
      <p:sp>
        <p:nvSpPr>
          <p:cNvPr id="517" name="Rectangle 10"/>
          <p:cNvSpPr/>
          <p:nvPr/>
        </p:nvSpPr>
        <p:spPr>
          <a:xfrm>
            <a:off x="6400800" y="2971800"/>
            <a:ext cx="685800" cy="685800"/>
          </a:xfrm>
          <a:prstGeom prst="rect">
            <a:avLst/>
          </a:prstGeom>
          <a:solidFill>
            <a:srgbClr val="dc2300"/>
          </a:solidFill>
          <a:ln>
            <a:solidFill>
              <a:srgbClr val="000000"/>
            </a:solidFill>
          </a:ln>
        </p:spPr>
      </p:sp>
      <p:sp>
        <p:nvSpPr>
          <p:cNvPr id="518" name="Rectangle 11"/>
          <p:cNvSpPr/>
          <p:nvPr/>
        </p:nvSpPr>
        <p:spPr>
          <a:xfrm>
            <a:off x="1828800" y="2286000"/>
            <a:ext cx="685800" cy="685800"/>
          </a:xfrm>
          <a:prstGeom prst="rect">
            <a:avLst/>
          </a:prstGeom>
          <a:solidFill>
            <a:srgbClr val="99ccff"/>
          </a:solidFill>
          <a:ln>
            <a:solidFill>
              <a:srgbClr val="000000"/>
            </a:solidFill>
          </a:ln>
        </p:spPr>
      </p:sp>
      <p:sp>
        <p:nvSpPr>
          <p:cNvPr id="519" name="Rectangle 12"/>
          <p:cNvSpPr/>
          <p:nvPr/>
        </p:nvSpPr>
        <p:spPr>
          <a:xfrm>
            <a:off x="8001000" y="6400800"/>
            <a:ext cx="685800" cy="685800"/>
          </a:xfrm>
          <a:prstGeom prst="rect">
            <a:avLst/>
          </a:prstGeom>
          <a:solidFill>
            <a:srgbClr val="33cc66"/>
          </a:solidFill>
          <a:ln>
            <a:solidFill>
              <a:srgbClr val="000000"/>
            </a:solidFill>
          </a:ln>
        </p:spPr>
      </p:sp>
      <p:sp>
        <p:nvSpPr>
          <p:cNvPr id="520" name="TextShape 13"/>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Eliminations</a:t>
            </a:r>
            <a:endParaRPr b="0" lang="en-US" sz="4400" spc="-1" strike="noStrike">
              <a:solidFill>
                <a:srgbClr val="000000"/>
              </a:solidFill>
              <a:uFill>
                <a:solidFill>
                  <a:srgbClr val="ffffff"/>
                </a:solidFill>
              </a:uFill>
              <a:latin typeface="Arial"/>
            </a:endParaRPr>
          </a:p>
        </p:txBody>
      </p:sp>
      <p:sp>
        <p:nvSpPr>
          <p:cNvPr id="521" name="Rectangle 14"/>
          <p:cNvSpPr/>
          <p:nvPr/>
        </p:nvSpPr>
        <p:spPr>
          <a:xfrm>
            <a:off x="1828800" y="1600200"/>
            <a:ext cx="685800" cy="685800"/>
          </a:xfrm>
          <a:prstGeom prst="rect">
            <a:avLst/>
          </a:prstGeom>
          <a:noFill/>
          <a:ln>
            <a:solidFill>
              <a:srgbClr val="000000"/>
            </a:solidFill>
          </a:ln>
        </p:spPr>
      </p:sp>
      <p:sp>
        <p:nvSpPr>
          <p:cNvPr id="522" name="Rectangle 15"/>
          <p:cNvSpPr/>
          <p:nvPr/>
        </p:nvSpPr>
        <p:spPr>
          <a:xfrm>
            <a:off x="1828800" y="2286000"/>
            <a:ext cx="685800" cy="685800"/>
          </a:xfrm>
          <a:prstGeom prst="rect">
            <a:avLst/>
          </a:prstGeom>
          <a:noFill/>
          <a:ln>
            <a:solidFill>
              <a:srgbClr val="000000"/>
            </a:solidFill>
          </a:ln>
        </p:spPr>
      </p:sp>
      <p:sp>
        <p:nvSpPr>
          <p:cNvPr id="523" name="Rectangle 16"/>
          <p:cNvSpPr/>
          <p:nvPr/>
        </p:nvSpPr>
        <p:spPr>
          <a:xfrm>
            <a:off x="2743200" y="1600200"/>
            <a:ext cx="685800" cy="685800"/>
          </a:xfrm>
          <a:prstGeom prst="rect">
            <a:avLst/>
          </a:prstGeom>
          <a:noFill/>
          <a:ln>
            <a:solidFill>
              <a:srgbClr val="000000"/>
            </a:solidFill>
          </a:ln>
        </p:spPr>
      </p:sp>
      <p:sp>
        <p:nvSpPr>
          <p:cNvPr id="524" name="Rectangle 17"/>
          <p:cNvSpPr/>
          <p:nvPr/>
        </p:nvSpPr>
        <p:spPr>
          <a:xfrm>
            <a:off x="2743200" y="2286000"/>
            <a:ext cx="685800" cy="685800"/>
          </a:xfrm>
          <a:prstGeom prst="rect">
            <a:avLst/>
          </a:prstGeom>
          <a:noFill/>
          <a:ln>
            <a:solidFill>
              <a:srgbClr val="000000"/>
            </a:solidFill>
          </a:ln>
        </p:spPr>
      </p:sp>
      <p:sp>
        <p:nvSpPr>
          <p:cNvPr id="525" name="Rectangle 18"/>
          <p:cNvSpPr/>
          <p:nvPr/>
        </p:nvSpPr>
        <p:spPr>
          <a:xfrm>
            <a:off x="3657600" y="1600200"/>
            <a:ext cx="685800" cy="685800"/>
          </a:xfrm>
          <a:prstGeom prst="rect">
            <a:avLst/>
          </a:prstGeom>
          <a:noFill/>
          <a:ln>
            <a:solidFill>
              <a:srgbClr val="000000"/>
            </a:solidFill>
          </a:ln>
        </p:spPr>
      </p:sp>
      <p:sp>
        <p:nvSpPr>
          <p:cNvPr id="526" name="Rectangle 19"/>
          <p:cNvSpPr/>
          <p:nvPr/>
        </p:nvSpPr>
        <p:spPr>
          <a:xfrm>
            <a:off x="3657600" y="2286000"/>
            <a:ext cx="685800" cy="685800"/>
          </a:xfrm>
          <a:prstGeom prst="rect">
            <a:avLst/>
          </a:prstGeom>
          <a:noFill/>
          <a:ln>
            <a:solidFill>
              <a:srgbClr val="000000"/>
            </a:solidFill>
          </a:ln>
        </p:spPr>
      </p:sp>
      <p:sp>
        <p:nvSpPr>
          <p:cNvPr id="527" name="Rectangle 20"/>
          <p:cNvSpPr/>
          <p:nvPr/>
        </p:nvSpPr>
        <p:spPr>
          <a:xfrm>
            <a:off x="3657600" y="2971800"/>
            <a:ext cx="685800" cy="685800"/>
          </a:xfrm>
          <a:prstGeom prst="rect">
            <a:avLst/>
          </a:prstGeom>
          <a:noFill/>
          <a:ln>
            <a:solidFill>
              <a:srgbClr val="000000"/>
            </a:solidFill>
          </a:ln>
        </p:spPr>
      </p:sp>
      <p:sp>
        <p:nvSpPr>
          <p:cNvPr id="528" name="Rectangle 21"/>
          <p:cNvSpPr/>
          <p:nvPr/>
        </p:nvSpPr>
        <p:spPr>
          <a:xfrm>
            <a:off x="4572000" y="1600200"/>
            <a:ext cx="685800" cy="685800"/>
          </a:xfrm>
          <a:prstGeom prst="rect">
            <a:avLst/>
          </a:prstGeom>
          <a:noFill/>
          <a:ln>
            <a:solidFill>
              <a:srgbClr val="000000"/>
            </a:solidFill>
          </a:ln>
        </p:spPr>
      </p:sp>
      <p:sp>
        <p:nvSpPr>
          <p:cNvPr id="529" name="Rectangle 22"/>
          <p:cNvSpPr/>
          <p:nvPr/>
        </p:nvSpPr>
        <p:spPr>
          <a:xfrm>
            <a:off x="4572000" y="2286000"/>
            <a:ext cx="685800" cy="685800"/>
          </a:xfrm>
          <a:prstGeom prst="rect">
            <a:avLst/>
          </a:prstGeom>
          <a:noFill/>
          <a:ln>
            <a:solidFill>
              <a:srgbClr val="000000"/>
            </a:solidFill>
          </a:ln>
        </p:spPr>
      </p:sp>
      <p:sp>
        <p:nvSpPr>
          <p:cNvPr id="530" name="Rectangle 23"/>
          <p:cNvSpPr/>
          <p:nvPr/>
        </p:nvSpPr>
        <p:spPr>
          <a:xfrm>
            <a:off x="4572000" y="2971800"/>
            <a:ext cx="685800" cy="685800"/>
          </a:xfrm>
          <a:prstGeom prst="rect">
            <a:avLst/>
          </a:prstGeom>
          <a:noFill/>
          <a:ln>
            <a:solidFill>
              <a:srgbClr val="000000"/>
            </a:solidFill>
          </a:ln>
        </p:spPr>
      </p:sp>
      <p:sp>
        <p:nvSpPr>
          <p:cNvPr id="531" name="Rectangle 24"/>
          <p:cNvSpPr/>
          <p:nvPr/>
        </p:nvSpPr>
        <p:spPr>
          <a:xfrm>
            <a:off x="5486400" y="1600200"/>
            <a:ext cx="685800" cy="685800"/>
          </a:xfrm>
          <a:prstGeom prst="rect">
            <a:avLst/>
          </a:prstGeom>
          <a:noFill/>
          <a:ln>
            <a:solidFill>
              <a:srgbClr val="000000"/>
            </a:solidFill>
          </a:ln>
        </p:spPr>
      </p:sp>
      <p:sp>
        <p:nvSpPr>
          <p:cNvPr id="532" name="Rectangle 25"/>
          <p:cNvSpPr/>
          <p:nvPr/>
        </p:nvSpPr>
        <p:spPr>
          <a:xfrm>
            <a:off x="5486400" y="2286000"/>
            <a:ext cx="685800" cy="685800"/>
          </a:xfrm>
          <a:prstGeom prst="rect">
            <a:avLst/>
          </a:prstGeom>
          <a:noFill/>
          <a:ln>
            <a:solidFill>
              <a:srgbClr val="000000"/>
            </a:solidFill>
          </a:ln>
        </p:spPr>
      </p:sp>
      <p:sp>
        <p:nvSpPr>
          <p:cNvPr id="533" name="Rectangle 26"/>
          <p:cNvSpPr/>
          <p:nvPr/>
        </p:nvSpPr>
        <p:spPr>
          <a:xfrm>
            <a:off x="5486400" y="2971800"/>
            <a:ext cx="685800" cy="685800"/>
          </a:xfrm>
          <a:prstGeom prst="rect">
            <a:avLst/>
          </a:prstGeom>
          <a:noFill/>
          <a:ln>
            <a:solidFill>
              <a:srgbClr val="000000"/>
            </a:solidFill>
          </a:ln>
        </p:spPr>
      </p:sp>
      <p:sp>
        <p:nvSpPr>
          <p:cNvPr id="534" name="Rectangle 27"/>
          <p:cNvSpPr/>
          <p:nvPr/>
        </p:nvSpPr>
        <p:spPr>
          <a:xfrm>
            <a:off x="5486400" y="3657600"/>
            <a:ext cx="685800" cy="685800"/>
          </a:xfrm>
          <a:prstGeom prst="rect">
            <a:avLst/>
          </a:prstGeom>
          <a:noFill/>
          <a:ln>
            <a:solidFill>
              <a:srgbClr val="000000"/>
            </a:solidFill>
          </a:ln>
        </p:spPr>
      </p:sp>
      <p:sp>
        <p:nvSpPr>
          <p:cNvPr id="535" name="Rectangle 28"/>
          <p:cNvSpPr/>
          <p:nvPr/>
        </p:nvSpPr>
        <p:spPr>
          <a:xfrm>
            <a:off x="6400800" y="1600200"/>
            <a:ext cx="685800" cy="685800"/>
          </a:xfrm>
          <a:prstGeom prst="rect">
            <a:avLst/>
          </a:prstGeom>
          <a:noFill/>
          <a:ln>
            <a:solidFill>
              <a:srgbClr val="000000"/>
            </a:solidFill>
          </a:ln>
        </p:spPr>
      </p:sp>
      <p:sp>
        <p:nvSpPr>
          <p:cNvPr id="536" name="Rectangle 29"/>
          <p:cNvSpPr/>
          <p:nvPr/>
        </p:nvSpPr>
        <p:spPr>
          <a:xfrm>
            <a:off x="6400800" y="2286000"/>
            <a:ext cx="685800" cy="685800"/>
          </a:xfrm>
          <a:prstGeom prst="rect">
            <a:avLst/>
          </a:prstGeom>
          <a:noFill/>
          <a:ln>
            <a:solidFill>
              <a:srgbClr val="000000"/>
            </a:solidFill>
          </a:ln>
        </p:spPr>
      </p:sp>
      <p:sp>
        <p:nvSpPr>
          <p:cNvPr id="537" name="Rectangle 30"/>
          <p:cNvSpPr/>
          <p:nvPr/>
        </p:nvSpPr>
        <p:spPr>
          <a:xfrm>
            <a:off x="6400800" y="2971800"/>
            <a:ext cx="685800" cy="685800"/>
          </a:xfrm>
          <a:prstGeom prst="rect">
            <a:avLst/>
          </a:prstGeom>
          <a:noFill/>
          <a:ln>
            <a:solidFill>
              <a:srgbClr val="000000"/>
            </a:solidFill>
          </a:ln>
        </p:spPr>
      </p:sp>
      <p:sp>
        <p:nvSpPr>
          <p:cNvPr id="538" name="Rectangle 31"/>
          <p:cNvSpPr/>
          <p:nvPr/>
        </p:nvSpPr>
        <p:spPr>
          <a:xfrm>
            <a:off x="6400800" y="3657600"/>
            <a:ext cx="685800" cy="685800"/>
          </a:xfrm>
          <a:prstGeom prst="rect">
            <a:avLst/>
          </a:prstGeom>
          <a:noFill/>
          <a:ln>
            <a:solidFill>
              <a:srgbClr val="000000"/>
            </a:solidFill>
          </a:ln>
        </p:spPr>
      </p:sp>
      <p:sp>
        <p:nvSpPr>
          <p:cNvPr id="539" name="Rectangle 32"/>
          <p:cNvSpPr/>
          <p:nvPr/>
        </p:nvSpPr>
        <p:spPr>
          <a:xfrm>
            <a:off x="7315200" y="1600200"/>
            <a:ext cx="685800" cy="685800"/>
          </a:xfrm>
          <a:prstGeom prst="rect">
            <a:avLst/>
          </a:prstGeom>
          <a:noFill/>
          <a:ln>
            <a:solidFill>
              <a:srgbClr val="000000"/>
            </a:solidFill>
          </a:ln>
        </p:spPr>
      </p:sp>
      <p:sp>
        <p:nvSpPr>
          <p:cNvPr id="540" name="Rectangle 33"/>
          <p:cNvSpPr/>
          <p:nvPr/>
        </p:nvSpPr>
        <p:spPr>
          <a:xfrm>
            <a:off x="7315200" y="2286000"/>
            <a:ext cx="685800" cy="685800"/>
          </a:xfrm>
          <a:prstGeom prst="rect">
            <a:avLst/>
          </a:prstGeom>
          <a:noFill/>
          <a:ln>
            <a:solidFill>
              <a:srgbClr val="000000"/>
            </a:solidFill>
          </a:ln>
        </p:spPr>
      </p:sp>
      <p:sp>
        <p:nvSpPr>
          <p:cNvPr id="541" name="Rectangle 34"/>
          <p:cNvSpPr/>
          <p:nvPr/>
        </p:nvSpPr>
        <p:spPr>
          <a:xfrm>
            <a:off x="7315200" y="2971800"/>
            <a:ext cx="685800" cy="685800"/>
          </a:xfrm>
          <a:prstGeom prst="rect">
            <a:avLst/>
          </a:prstGeom>
          <a:noFill/>
          <a:ln>
            <a:solidFill>
              <a:srgbClr val="000000"/>
            </a:solidFill>
          </a:ln>
        </p:spPr>
      </p:sp>
      <p:sp>
        <p:nvSpPr>
          <p:cNvPr id="542" name="Rectangle 35"/>
          <p:cNvSpPr/>
          <p:nvPr/>
        </p:nvSpPr>
        <p:spPr>
          <a:xfrm>
            <a:off x="7315200" y="3657600"/>
            <a:ext cx="685800" cy="685800"/>
          </a:xfrm>
          <a:prstGeom prst="rect">
            <a:avLst/>
          </a:prstGeom>
          <a:noFill/>
          <a:ln>
            <a:solidFill>
              <a:srgbClr val="000000"/>
            </a:solidFill>
          </a:ln>
        </p:spPr>
      </p:sp>
      <p:sp>
        <p:nvSpPr>
          <p:cNvPr id="543" name="TextShape 36"/>
          <p:cNvSpPr txBox="1"/>
          <p:nvPr/>
        </p:nvSpPr>
        <p:spPr>
          <a:xfrm>
            <a:off x="1942920" y="20574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544" name="TextShape 37"/>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545" name="TextShape 38"/>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546" name="TextShape 39"/>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547" name="TextShape 40"/>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548" name="TextShape 41"/>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549" name="TextShape 42"/>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550" name="TextShape 43"/>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277" dur="indefinite" restart="never" nodeType="tmRoot">
          <p:childTnLst>
            <p:seq>
              <p:cTn id="278" nodeType="mainSeq">
                <p:childTnLst>
                  <p:par>
                    <p:cTn id="279" fill="freeze">
                      <p:stCondLst>
                        <p:cond delay="0"/>
                      </p:stCondLst>
                      <p:childTnLst>
                        <p:par>
                          <p:cTn id="280" fill="freeze">
                            <p:stCondLst>
                              <p:cond delay="0"/>
                            </p:stCondLst>
                            <p:childTnLst>
                              <p:par>
                                <p:cTn id="281" nodeType="withEffect" fill="hold" presetClass="path">
                                  <p:stCondLst>
                                    <p:cond delay="0"/>
                                  </p:stCondLs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1" name="Rectangle 1"/>
          <p:cNvSpPr/>
          <p:nvPr/>
        </p:nvSpPr>
        <p:spPr>
          <a:xfrm>
            <a:off x="1828800" y="1600200"/>
            <a:ext cx="685800" cy="685800"/>
          </a:xfrm>
          <a:prstGeom prst="rect">
            <a:avLst/>
          </a:prstGeom>
          <a:solidFill>
            <a:srgbClr val="dc2300"/>
          </a:solidFill>
          <a:ln>
            <a:solidFill>
              <a:srgbClr val="000000"/>
            </a:solidFill>
          </a:ln>
        </p:spPr>
      </p:sp>
      <p:sp>
        <p:nvSpPr>
          <p:cNvPr id="552" name="Rectangle 2"/>
          <p:cNvSpPr/>
          <p:nvPr/>
        </p:nvSpPr>
        <p:spPr>
          <a:xfrm>
            <a:off x="6400800" y="1600200"/>
            <a:ext cx="685800" cy="685800"/>
          </a:xfrm>
          <a:prstGeom prst="rect">
            <a:avLst/>
          </a:prstGeom>
          <a:solidFill>
            <a:srgbClr val="99ccff"/>
          </a:solidFill>
          <a:ln>
            <a:solidFill>
              <a:srgbClr val="000000"/>
            </a:solidFill>
          </a:ln>
        </p:spPr>
      </p:sp>
      <p:sp>
        <p:nvSpPr>
          <p:cNvPr id="553" name="Rectangle 3"/>
          <p:cNvSpPr/>
          <p:nvPr/>
        </p:nvSpPr>
        <p:spPr>
          <a:xfrm>
            <a:off x="3657600" y="2286000"/>
            <a:ext cx="685800" cy="685800"/>
          </a:xfrm>
          <a:prstGeom prst="rect">
            <a:avLst/>
          </a:prstGeom>
          <a:solidFill>
            <a:srgbClr val="33cc66"/>
          </a:solidFill>
          <a:ln>
            <a:solidFill>
              <a:srgbClr val="000000"/>
            </a:solidFill>
          </a:ln>
        </p:spPr>
      </p:sp>
      <p:sp>
        <p:nvSpPr>
          <p:cNvPr id="554" name="Rectangle 4"/>
          <p:cNvSpPr/>
          <p:nvPr/>
        </p:nvSpPr>
        <p:spPr>
          <a:xfrm>
            <a:off x="3657600" y="1600200"/>
            <a:ext cx="685800" cy="685800"/>
          </a:xfrm>
          <a:prstGeom prst="rect">
            <a:avLst/>
          </a:prstGeom>
          <a:solidFill>
            <a:srgbClr val="dc2300"/>
          </a:solidFill>
          <a:ln>
            <a:solidFill>
              <a:srgbClr val="000000"/>
            </a:solidFill>
          </a:ln>
        </p:spPr>
      </p:sp>
      <p:sp>
        <p:nvSpPr>
          <p:cNvPr id="555" name="Rectangle 5"/>
          <p:cNvSpPr/>
          <p:nvPr/>
        </p:nvSpPr>
        <p:spPr>
          <a:xfrm>
            <a:off x="2743200" y="1600200"/>
            <a:ext cx="685800" cy="685800"/>
          </a:xfrm>
          <a:prstGeom prst="rect">
            <a:avLst/>
          </a:prstGeom>
          <a:solidFill>
            <a:srgbClr val="99ccff"/>
          </a:solidFill>
          <a:ln>
            <a:solidFill>
              <a:srgbClr val="000000"/>
            </a:solidFill>
          </a:ln>
        </p:spPr>
      </p:sp>
      <p:sp>
        <p:nvSpPr>
          <p:cNvPr id="556" name="Rectangle 6"/>
          <p:cNvSpPr/>
          <p:nvPr/>
        </p:nvSpPr>
        <p:spPr>
          <a:xfrm>
            <a:off x="6400800" y="2286000"/>
            <a:ext cx="685800" cy="685800"/>
          </a:xfrm>
          <a:prstGeom prst="rect">
            <a:avLst/>
          </a:prstGeom>
          <a:solidFill>
            <a:srgbClr val="33cc66"/>
          </a:solidFill>
          <a:ln>
            <a:solidFill>
              <a:srgbClr val="000000"/>
            </a:solidFill>
          </a:ln>
        </p:spPr>
      </p:sp>
      <p:sp>
        <p:nvSpPr>
          <p:cNvPr id="557" name="Rectangle 7"/>
          <p:cNvSpPr/>
          <p:nvPr/>
        </p:nvSpPr>
        <p:spPr>
          <a:xfrm>
            <a:off x="6400800" y="2971800"/>
            <a:ext cx="685800" cy="685800"/>
          </a:xfrm>
          <a:prstGeom prst="rect">
            <a:avLst/>
          </a:prstGeom>
          <a:solidFill>
            <a:srgbClr val="dc2300"/>
          </a:solidFill>
          <a:ln>
            <a:solidFill>
              <a:srgbClr val="000000"/>
            </a:solidFill>
          </a:ln>
        </p:spPr>
      </p:sp>
      <p:sp>
        <p:nvSpPr>
          <p:cNvPr id="558" name="Rectangle 8"/>
          <p:cNvSpPr/>
          <p:nvPr/>
        </p:nvSpPr>
        <p:spPr>
          <a:xfrm>
            <a:off x="1828800" y="2286000"/>
            <a:ext cx="685800" cy="685800"/>
          </a:xfrm>
          <a:prstGeom prst="rect">
            <a:avLst/>
          </a:prstGeom>
          <a:solidFill>
            <a:srgbClr val="99ccff"/>
          </a:solidFill>
          <a:ln>
            <a:solidFill>
              <a:srgbClr val="000000"/>
            </a:solidFill>
          </a:ln>
        </p:spPr>
      </p:sp>
      <p:sp>
        <p:nvSpPr>
          <p:cNvPr id="559" name="Rectangle 9"/>
          <p:cNvSpPr/>
          <p:nvPr/>
        </p:nvSpPr>
        <p:spPr>
          <a:xfrm>
            <a:off x="1828800" y="3200400"/>
            <a:ext cx="685800" cy="685800"/>
          </a:xfrm>
          <a:prstGeom prst="rect">
            <a:avLst/>
          </a:prstGeom>
          <a:solidFill>
            <a:srgbClr val="33cc66"/>
          </a:solidFill>
          <a:ln>
            <a:solidFill>
              <a:srgbClr val="000000"/>
            </a:solidFill>
          </a:ln>
        </p:spPr>
      </p:sp>
      <p:sp>
        <p:nvSpPr>
          <p:cNvPr id="560" name="TextShape 10"/>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Surplus</a:t>
            </a:r>
            <a:endParaRPr b="0" lang="en-US" sz="4400" spc="-1" strike="noStrike">
              <a:solidFill>
                <a:srgbClr val="000000"/>
              </a:solidFill>
              <a:uFill>
                <a:solidFill>
                  <a:srgbClr val="ffffff"/>
                </a:solidFill>
              </a:uFill>
              <a:latin typeface="Arial"/>
            </a:endParaRPr>
          </a:p>
        </p:txBody>
      </p:sp>
      <p:sp>
        <p:nvSpPr>
          <p:cNvPr id="561" name="Rectangle 11"/>
          <p:cNvSpPr/>
          <p:nvPr/>
        </p:nvSpPr>
        <p:spPr>
          <a:xfrm>
            <a:off x="1828800" y="1600200"/>
            <a:ext cx="685800" cy="685800"/>
          </a:xfrm>
          <a:prstGeom prst="rect">
            <a:avLst/>
          </a:prstGeom>
          <a:noFill/>
          <a:ln>
            <a:solidFill>
              <a:srgbClr val="000000"/>
            </a:solidFill>
          </a:ln>
        </p:spPr>
      </p:sp>
      <p:sp>
        <p:nvSpPr>
          <p:cNvPr id="562" name="Rectangle 12"/>
          <p:cNvSpPr/>
          <p:nvPr/>
        </p:nvSpPr>
        <p:spPr>
          <a:xfrm>
            <a:off x="1828800" y="2286000"/>
            <a:ext cx="685800" cy="685800"/>
          </a:xfrm>
          <a:prstGeom prst="rect">
            <a:avLst/>
          </a:prstGeom>
          <a:noFill/>
          <a:ln>
            <a:solidFill>
              <a:srgbClr val="000000"/>
            </a:solidFill>
          </a:ln>
        </p:spPr>
      </p:sp>
      <p:sp>
        <p:nvSpPr>
          <p:cNvPr id="563" name="Rectangle 13"/>
          <p:cNvSpPr/>
          <p:nvPr/>
        </p:nvSpPr>
        <p:spPr>
          <a:xfrm>
            <a:off x="2743200" y="1600200"/>
            <a:ext cx="685800" cy="685800"/>
          </a:xfrm>
          <a:prstGeom prst="rect">
            <a:avLst/>
          </a:prstGeom>
          <a:noFill/>
          <a:ln>
            <a:solidFill>
              <a:srgbClr val="000000"/>
            </a:solidFill>
          </a:ln>
        </p:spPr>
      </p:sp>
      <p:sp>
        <p:nvSpPr>
          <p:cNvPr id="564" name="Rectangle 14"/>
          <p:cNvSpPr/>
          <p:nvPr/>
        </p:nvSpPr>
        <p:spPr>
          <a:xfrm>
            <a:off x="2743200" y="2286000"/>
            <a:ext cx="685800" cy="685800"/>
          </a:xfrm>
          <a:prstGeom prst="rect">
            <a:avLst/>
          </a:prstGeom>
          <a:noFill/>
          <a:ln>
            <a:solidFill>
              <a:srgbClr val="000000"/>
            </a:solidFill>
          </a:ln>
        </p:spPr>
      </p:sp>
      <p:sp>
        <p:nvSpPr>
          <p:cNvPr id="565" name="Rectangle 15"/>
          <p:cNvSpPr/>
          <p:nvPr/>
        </p:nvSpPr>
        <p:spPr>
          <a:xfrm>
            <a:off x="3657600" y="1600200"/>
            <a:ext cx="685800" cy="685800"/>
          </a:xfrm>
          <a:prstGeom prst="rect">
            <a:avLst/>
          </a:prstGeom>
          <a:noFill/>
          <a:ln>
            <a:solidFill>
              <a:srgbClr val="000000"/>
            </a:solidFill>
          </a:ln>
        </p:spPr>
      </p:sp>
      <p:sp>
        <p:nvSpPr>
          <p:cNvPr id="566" name="Rectangle 16"/>
          <p:cNvSpPr/>
          <p:nvPr/>
        </p:nvSpPr>
        <p:spPr>
          <a:xfrm>
            <a:off x="3657600" y="2286000"/>
            <a:ext cx="685800" cy="685800"/>
          </a:xfrm>
          <a:prstGeom prst="rect">
            <a:avLst/>
          </a:prstGeom>
          <a:noFill/>
          <a:ln>
            <a:solidFill>
              <a:srgbClr val="000000"/>
            </a:solidFill>
          </a:ln>
        </p:spPr>
      </p:sp>
      <p:sp>
        <p:nvSpPr>
          <p:cNvPr id="567" name="Rectangle 17"/>
          <p:cNvSpPr/>
          <p:nvPr/>
        </p:nvSpPr>
        <p:spPr>
          <a:xfrm>
            <a:off x="3657600" y="2971800"/>
            <a:ext cx="685800" cy="685800"/>
          </a:xfrm>
          <a:prstGeom prst="rect">
            <a:avLst/>
          </a:prstGeom>
          <a:noFill/>
          <a:ln>
            <a:solidFill>
              <a:srgbClr val="000000"/>
            </a:solidFill>
          </a:ln>
        </p:spPr>
      </p:sp>
      <p:sp>
        <p:nvSpPr>
          <p:cNvPr id="568" name="Rectangle 18"/>
          <p:cNvSpPr/>
          <p:nvPr/>
        </p:nvSpPr>
        <p:spPr>
          <a:xfrm>
            <a:off x="4572000" y="1600200"/>
            <a:ext cx="685800" cy="685800"/>
          </a:xfrm>
          <a:prstGeom prst="rect">
            <a:avLst/>
          </a:prstGeom>
          <a:noFill/>
          <a:ln>
            <a:solidFill>
              <a:srgbClr val="000000"/>
            </a:solidFill>
          </a:ln>
        </p:spPr>
      </p:sp>
      <p:sp>
        <p:nvSpPr>
          <p:cNvPr id="569" name="Rectangle 19"/>
          <p:cNvSpPr/>
          <p:nvPr/>
        </p:nvSpPr>
        <p:spPr>
          <a:xfrm>
            <a:off x="4572000" y="2286000"/>
            <a:ext cx="685800" cy="685800"/>
          </a:xfrm>
          <a:prstGeom prst="rect">
            <a:avLst/>
          </a:prstGeom>
          <a:noFill/>
          <a:ln>
            <a:solidFill>
              <a:srgbClr val="000000"/>
            </a:solidFill>
          </a:ln>
        </p:spPr>
      </p:sp>
      <p:sp>
        <p:nvSpPr>
          <p:cNvPr id="570" name="Rectangle 20"/>
          <p:cNvSpPr/>
          <p:nvPr/>
        </p:nvSpPr>
        <p:spPr>
          <a:xfrm>
            <a:off x="4572000" y="2971800"/>
            <a:ext cx="685800" cy="685800"/>
          </a:xfrm>
          <a:prstGeom prst="rect">
            <a:avLst/>
          </a:prstGeom>
          <a:noFill/>
          <a:ln>
            <a:solidFill>
              <a:srgbClr val="000000"/>
            </a:solidFill>
          </a:ln>
        </p:spPr>
      </p:sp>
      <p:sp>
        <p:nvSpPr>
          <p:cNvPr id="571" name="Rectangle 21"/>
          <p:cNvSpPr/>
          <p:nvPr/>
        </p:nvSpPr>
        <p:spPr>
          <a:xfrm>
            <a:off x="5486400" y="1600200"/>
            <a:ext cx="685800" cy="685800"/>
          </a:xfrm>
          <a:prstGeom prst="rect">
            <a:avLst/>
          </a:prstGeom>
          <a:noFill/>
          <a:ln>
            <a:solidFill>
              <a:srgbClr val="000000"/>
            </a:solidFill>
          </a:ln>
        </p:spPr>
      </p:sp>
      <p:sp>
        <p:nvSpPr>
          <p:cNvPr id="572" name="Rectangle 22"/>
          <p:cNvSpPr/>
          <p:nvPr/>
        </p:nvSpPr>
        <p:spPr>
          <a:xfrm>
            <a:off x="5486400" y="2286000"/>
            <a:ext cx="685800" cy="685800"/>
          </a:xfrm>
          <a:prstGeom prst="rect">
            <a:avLst/>
          </a:prstGeom>
          <a:noFill/>
          <a:ln>
            <a:solidFill>
              <a:srgbClr val="000000"/>
            </a:solidFill>
          </a:ln>
        </p:spPr>
      </p:sp>
      <p:sp>
        <p:nvSpPr>
          <p:cNvPr id="573" name="Rectangle 23"/>
          <p:cNvSpPr/>
          <p:nvPr/>
        </p:nvSpPr>
        <p:spPr>
          <a:xfrm>
            <a:off x="5486400" y="2971800"/>
            <a:ext cx="685800" cy="685800"/>
          </a:xfrm>
          <a:prstGeom prst="rect">
            <a:avLst/>
          </a:prstGeom>
          <a:noFill/>
          <a:ln>
            <a:solidFill>
              <a:srgbClr val="000000"/>
            </a:solidFill>
          </a:ln>
        </p:spPr>
      </p:sp>
      <p:sp>
        <p:nvSpPr>
          <p:cNvPr id="574" name="Rectangle 24"/>
          <p:cNvSpPr/>
          <p:nvPr/>
        </p:nvSpPr>
        <p:spPr>
          <a:xfrm>
            <a:off x="5486400" y="3657600"/>
            <a:ext cx="685800" cy="685800"/>
          </a:xfrm>
          <a:prstGeom prst="rect">
            <a:avLst/>
          </a:prstGeom>
          <a:noFill/>
          <a:ln>
            <a:solidFill>
              <a:srgbClr val="000000"/>
            </a:solidFill>
          </a:ln>
        </p:spPr>
      </p:sp>
      <p:sp>
        <p:nvSpPr>
          <p:cNvPr id="575" name="Rectangle 25"/>
          <p:cNvSpPr/>
          <p:nvPr/>
        </p:nvSpPr>
        <p:spPr>
          <a:xfrm>
            <a:off x="6400800" y="1600200"/>
            <a:ext cx="685800" cy="685800"/>
          </a:xfrm>
          <a:prstGeom prst="rect">
            <a:avLst/>
          </a:prstGeom>
          <a:noFill/>
          <a:ln>
            <a:solidFill>
              <a:srgbClr val="000000"/>
            </a:solidFill>
          </a:ln>
        </p:spPr>
      </p:sp>
      <p:sp>
        <p:nvSpPr>
          <p:cNvPr id="576" name="Rectangle 26"/>
          <p:cNvSpPr/>
          <p:nvPr/>
        </p:nvSpPr>
        <p:spPr>
          <a:xfrm>
            <a:off x="6400800" y="2286000"/>
            <a:ext cx="685800" cy="685800"/>
          </a:xfrm>
          <a:prstGeom prst="rect">
            <a:avLst/>
          </a:prstGeom>
          <a:noFill/>
          <a:ln>
            <a:solidFill>
              <a:srgbClr val="000000"/>
            </a:solidFill>
          </a:ln>
        </p:spPr>
      </p:sp>
      <p:sp>
        <p:nvSpPr>
          <p:cNvPr id="577" name="Rectangle 27"/>
          <p:cNvSpPr/>
          <p:nvPr/>
        </p:nvSpPr>
        <p:spPr>
          <a:xfrm>
            <a:off x="6400800" y="2971800"/>
            <a:ext cx="685800" cy="685800"/>
          </a:xfrm>
          <a:prstGeom prst="rect">
            <a:avLst/>
          </a:prstGeom>
          <a:noFill/>
          <a:ln>
            <a:solidFill>
              <a:srgbClr val="000000"/>
            </a:solidFill>
          </a:ln>
        </p:spPr>
      </p:sp>
      <p:sp>
        <p:nvSpPr>
          <p:cNvPr id="578" name="Rectangle 28"/>
          <p:cNvSpPr/>
          <p:nvPr/>
        </p:nvSpPr>
        <p:spPr>
          <a:xfrm>
            <a:off x="6400800" y="3657600"/>
            <a:ext cx="685800" cy="685800"/>
          </a:xfrm>
          <a:prstGeom prst="rect">
            <a:avLst/>
          </a:prstGeom>
          <a:noFill/>
          <a:ln>
            <a:solidFill>
              <a:srgbClr val="000000"/>
            </a:solidFill>
          </a:ln>
        </p:spPr>
      </p:sp>
      <p:sp>
        <p:nvSpPr>
          <p:cNvPr id="579" name="Rectangle 29"/>
          <p:cNvSpPr/>
          <p:nvPr/>
        </p:nvSpPr>
        <p:spPr>
          <a:xfrm>
            <a:off x="7315200" y="1600200"/>
            <a:ext cx="685800" cy="685800"/>
          </a:xfrm>
          <a:prstGeom prst="rect">
            <a:avLst/>
          </a:prstGeom>
          <a:noFill/>
          <a:ln>
            <a:solidFill>
              <a:srgbClr val="000000"/>
            </a:solidFill>
          </a:ln>
        </p:spPr>
      </p:sp>
      <p:sp>
        <p:nvSpPr>
          <p:cNvPr id="580" name="Rectangle 30"/>
          <p:cNvSpPr/>
          <p:nvPr/>
        </p:nvSpPr>
        <p:spPr>
          <a:xfrm>
            <a:off x="7315200" y="2286000"/>
            <a:ext cx="685800" cy="685800"/>
          </a:xfrm>
          <a:prstGeom prst="rect">
            <a:avLst/>
          </a:prstGeom>
          <a:noFill/>
          <a:ln>
            <a:solidFill>
              <a:srgbClr val="000000"/>
            </a:solidFill>
          </a:ln>
        </p:spPr>
      </p:sp>
      <p:sp>
        <p:nvSpPr>
          <p:cNvPr id="581" name="Rectangle 31"/>
          <p:cNvSpPr/>
          <p:nvPr/>
        </p:nvSpPr>
        <p:spPr>
          <a:xfrm>
            <a:off x="7315200" y="2971800"/>
            <a:ext cx="685800" cy="685800"/>
          </a:xfrm>
          <a:prstGeom prst="rect">
            <a:avLst/>
          </a:prstGeom>
          <a:noFill/>
          <a:ln>
            <a:solidFill>
              <a:srgbClr val="000000"/>
            </a:solidFill>
          </a:ln>
        </p:spPr>
      </p:sp>
      <p:sp>
        <p:nvSpPr>
          <p:cNvPr id="582" name="Rectangle 32"/>
          <p:cNvSpPr/>
          <p:nvPr/>
        </p:nvSpPr>
        <p:spPr>
          <a:xfrm>
            <a:off x="7315200" y="3657600"/>
            <a:ext cx="685800" cy="685800"/>
          </a:xfrm>
          <a:prstGeom prst="rect">
            <a:avLst/>
          </a:prstGeom>
          <a:noFill/>
          <a:ln>
            <a:solidFill>
              <a:srgbClr val="000000"/>
            </a:solidFill>
          </a:ln>
        </p:spPr>
      </p:sp>
      <p:sp>
        <p:nvSpPr>
          <p:cNvPr id="583" name="TextShape 33"/>
          <p:cNvSpPr txBox="1"/>
          <p:nvPr/>
        </p:nvSpPr>
        <p:spPr>
          <a:xfrm>
            <a:off x="1942920" y="20574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584" name="TextShape 34"/>
          <p:cNvSpPr txBox="1"/>
          <p:nvPr/>
        </p:nvSpPr>
        <p:spPr>
          <a:xfrm>
            <a:off x="504360" y="4457520"/>
            <a:ext cx="9071640" cy="26312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If a project is offered more money than it needs:</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Let each voter transfer his/her part of the surplus to the voter’s next preference!</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It costs less to support projects with many supporters!</a:t>
            </a:r>
            <a:endParaRPr b="0" lang="en-US" sz="3200" spc="-1" strike="noStrike">
              <a:solidFill>
                <a:srgbClr val="000000"/>
              </a:solidFill>
              <a:uFill>
                <a:solidFill>
                  <a:srgbClr val="ffffff"/>
                </a:solidFill>
              </a:uFill>
              <a:latin typeface="Arial"/>
            </a:endParaRPr>
          </a:p>
        </p:txBody>
      </p:sp>
      <p:sp>
        <p:nvSpPr>
          <p:cNvPr id="585" name="TextShape 35"/>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586" name="TextShape 36"/>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587" name="TextShape 37"/>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588" name="TextShape 38"/>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589" name="TextShape 39"/>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590" name="TextShape 40"/>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591" name="TextShape 41"/>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282" dur="indefinite" restart="never" nodeType="tmRoot">
          <p:childTnLst>
            <p:seq>
              <p:cTn id="283"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2" name="Rectangle 1"/>
          <p:cNvSpPr/>
          <p:nvPr/>
        </p:nvSpPr>
        <p:spPr>
          <a:xfrm>
            <a:off x="1828800" y="1600200"/>
            <a:ext cx="685800" cy="685800"/>
          </a:xfrm>
          <a:prstGeom prst="rect">
            <a:avLst/>
          </a:prstGeom>
          <a:noFill/>
          <a:ln>
            <a:solidFill>
              <a:srgbClr val="000000"/>
            </a:solidFill>
          </a:ln>
        </p:spPr>
      </p:sp>
      <p:sp>
        <p:nvSpPr>
          <p:cNvPr id="593" name="Rectangle 2"/>
          <p:cNvSpPr/>
          <p:nvPr/>
        </p:nvSpPr>
        <p:spPr>
          <a:xfrm>
            <a:off x="1828800" y="2286000"/>
            <a:ext cx="685800" cy="685800"/>
          </a:xfrm>
          <a:prstGeom prst="rect">
            <a:avLst/>
          </a:prstGeom>
          <a:noFill/>
          <a:ln>
            <a:solidFill>
              <a:srgbClr val="000000"/>
            </a:solidFill>
          </a:ln>
        </p:spPr>
      </p:sp>
      <p:sp>
        <p:nvSpPr>
          <p:cNvPr id="594" name="Rectangle 3"/>
          <p:cNvSpPr/>
          <p:nvPr/>
        </p:nvSpPr>
        <p:spPr>
          <a:xfrm>
            <a:off x="1828800" y="3429000"/>
            <a:ext cx="685800" cy="457200"/>
          </a:xfrm>
          <a:prstGeom prst="rect">
            <a:avLst/>
          </a:prstGeom>
          <a:solidFill>
            <a:srgbClr val="33cc66"/>
          </a:solidFill>
          <a:ln>
            <a:solidFill>
              <a:srgbClr val="000000"/>
            </a:solidFill>
          </a:ln>
        </p:spPr>
      </p:sp>
      <p:sp>
        <p:nvSpPr>
          <p:cNvPr id="595" name="Rectangle 4"/>
          <p:cNvSpPr/>
          <p:nvPr/>
        </p:nvSpPr>
        <p:spPr>
          <a:xfrm>
            <a:off x="1828800" y="2514600"/>
            <a:ext cx="685800" cy="457200"/>
          </a:xfrm>
          <a:prstGeom prst="rect">
            <a:avLst/>
          </a:prstGeom>
          <a:solidFill>
            <a:srgbClr val="99ccff"/>
          </a:solidFill>
          <a:ln>
            <a:solidFill>
              <a:srgbClr val="000000"/>
            </a:solidFill>
          </a:ln>
        </p:spPr>
      </p:sp>
      <p:sp>
        <p:nvSpPr>
          <p:cNvPr id="596" name="Rectangle 5"/>
          <p:cNvSpPr/>
          <p:nvPr/>
        </p:nvSpPr>
        <p:spPr>
          <a:xfrm>
            <a:off x="1828800" y="2286000"/>
            <a:ext cx="685800" cy="228600"/>
          </a:xfrm>
          <a:prstGeom prst="rect">
            <a:avLst/>
          </a:prstGeom>
          <a:solidFill>
            <a:srgbClr val="99ccff"/>
          </a:solidFill>
          <a:ln>
            <a:solidFill>
              <a:srgbClr val="000000"/>
            </a:solidFill>
          </a:ln>
        </p:spPr>
      </p:sp>
      <p:sp>
        <p:nvSpPr>
          <p:cNvPr id="597" name="Rectangle 6"/>
          <p:cNvSpPr/>
          <p:nvPr/>
        </p:nvSpPr>
        <p:spPr>
          <a:xfrm>
            <a:off x="1828800" y="1600200"/>
            <a:ext cx="685800" cy="228600"/>
          </a:xfrm>
          <a:prstGeom prst="rect">
            <a:avLst/>
          </a:prstGeom>
          <a:solidFill>
            <a:srgbClr val="dc2300"/>
          </a:solidFill>
          <a:ln>
            <a:solidFill>
              <a:srgbClr val="000000"/>
            </a:solidFill>
          </a:ln>
        </p:spPr>
      </p:sp>
      <p:sp>
        <p:nvSpPr>
          <p:cNvPr id="598" name="Rectangle 7"/>
          <p:cNvSpPr/>
          <p:nvPr/>
        </p:nvSpPr>
        <p:spPr>
          <a:xfrm>
            <a:off x="1828800" y="1828800"/>
            <a:ext cx="685800" cy="457200"/>
          </a:xfrm>
          <a:prstGeom prst="rect">
            <a:avLst/>
          </a:prstGeom>
          <a:solidFill>
            <a:srgbClr val="dc2300"/>
          </a:solidFill>
          <a:ln>
            <a:solidFill>
              <a:srgbClr val="000000"/>
            </a:solidFill>
          </a:ln>
        </p:spPr>
      </p:sp>
      <p:sp>
        <p:nvSpPr>
          <p:cNvPr id="599" name="CustomShape 8"/>
          <p:cNvSpPr/>
          <p:nvPr/>
        </p:nvSpPr>
        <p:spPr>
          <a:xfrm>
            <a:off x="1143000" y="5715000"/>
            <a:ext cx="914400" cy="914400"/>
          </a:xfrm>
          <a:prstGeom prst="smileyFace">
            <a:avLst>
              <a:gd name="adj" fmla="val 17520"/>
            </a:avLst>
          </a:prstGeom>
          <a:solidFill>
            <a:srgbClr val="dc2300"/>
          </a:solidFill>
          <a:ln>
            <a:solidFill>
              <a:srgbClr val="000000"/>
            </a:solidFill>
          </a:ln>
        </p:spPr>
        <p:style>
          <a:lnRef idx="0"/>
          <a:fillRef idx="0"/>
          <a:effectRef idx="0"/>
          <a:fontRef idx="minor"/>
        </p:style>
      </p:sp>
      <p:sp>
        <p:nvSpPr>
          <p:cNvPr id="600" name="CustomShape 9"/>
          <p:cNvSpPr/>
          <p:nvPr/>
        </p:nvSpPr>
        <p:spPr>
          <a:xfrm>
            <a:off x="41148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601" name="CustomShape 10"/>
          <p:cNvSpPr/>
          <p:nvPr/>
        </p:nvSpPr>
        <p:spPr>
          <a:xfrm>
            <a:off x="6858000" y="5715000"/>
            <a:ext cx="914400" cy="914400"/>
          </a:xfrm>
          <a:prstGeom prst="smileyFace">
            <a:avLst>
              <a:gd name="adj" fmla="val 17520"/>
            </a:avLst>
          </a:prstGeom>
          <a:solidFill>
            <a:srgbClr val="33cc66"/>
          </a:solidFill>
          <a:ln>
            <a:solidFill>
              <a:srgbClr val="000000"/>
            </a:solidFill>
          </a:ln>
        </p:spPr>
        <p:style>
          <a:lnRef idx="0"/>
          <a:fillRef idx="0"/>
          <a:effectRef idx="0"/>
          <a:fontRef idx="minor"/>
        </p:style>
      </p:sp>
      <p:sp>
        <p:nvSpPr>
          <p:cNvPr id="602" name="Rectangle 11"/>
          <p:cNvSpPr/>
          <p:nvPr/>
        </p:nvSpPr>
        <p:spPr>
          <a:xfrm>
            <a:off x="1828800" y="1600200"/>
            <a:ext cx="685800" cy="685800"/>
          </a:xfrm>
          <a:prstGeom prst="rect">
            <a:avLst/>
          </a:prstGeom>
          <a:solidFill>
            <a:srgbClr val="dc2300"/>
          </a:solidFill>
          <a:ln>
            <a:solidFill>
              <a:srgbClr val="000000"/>
            </a:solidFill>
          </a:ln>
        </p:spPr>
      </p:sp>
      <p:sp>
        <p:nvSpPr>
          <p:cNvPr id="603" name="Rectangle 12"/>
          <p:cNvSpPr/>
          <p:nvPr/>
        </p:nvSpPr>
        <p:spPr>
          <a:xfrm>
            <a:off x="6400800" y="1600200"/>
            <a:ext cx="685800" cy="685800"/>
          </a:xfrm>
          <a:prstGeom prst="rect">
            <a:avLst/>
          </a:prstGeom>
          <a:solidFill>
            <a:srgbClr val="99ccff"/>
          </a:solidFill>
          <a:ln>
            <a:solidFill>
              <a:srgbClr val="000000"/>
            </a:solidFill>
          </a:ln>
        </p:spPr>
      </p:sp>
      <p:sp>
        <p:nvSpPr>
          <p:cNvPr id="604" name="Rectangle 13"/>
          <p:cNvSpPr/>
          <p:nvPr/>
        </p:nvSpPr>
        <p:spPr>
          <a:xfrm>
            <a:off x="3657600" y="2286000"/>
            <a:ext cx="685800" cy="685800"/>
          </a:xfrm>
          <a:prstGeom prst="rect">
            <a:avLst/>
          </a:prstGeom>
          <a:solidFill>
            <a:srgbClr val="33cc66"/>
          </a:solidFill>
          <a:ln>
            <a:solidFill>
              <a:srgbClr val="000000"/>
            </a:solidFill>
          </a:ln>
        </p:spPr>
      </p:sp>
      <p:sp>
        <p:nvSpPr>
          <p:cNvPr id="605" name="Rectangle 14"/>
          <p:cNvSpPr/>
          <p:nvPr/>
        </p:nvSpPr>
        <p:spPr>
          <a:xfrm>
            <a:off x="3657600" y="1600200"/>
            <a:ext cx="685800" cy="685800"/>
          </a:xfrm>
          <a:prstGeom prst="rect">
            <a:avLst/>
          </a:prstGeom>
          <a:solidFill>
            <a:srgbClr val="dc2300"/>
          </a:solidFill>
          <a:ln>
            <a:solidFill>
              <a:srgbClr val="000000"/>
            </a:solidFill>
          </a:ln>
        </p:spPr>
      </p:sp>
      <p:sp>
        <p:nvSpPr>
          <p:cNvPr id="606" name="Rectangle 15"/>
          <p:cNvSpPr/>
          <p:nvPr/>
        </p:nvSpPr>
        <p:spPr>
          <a:xfrm>
            <a:off x="2743200" y="1600200"/>
            <a:ext cx="685800" cy="685800"/>
          </a:xfrm>
          <a:prstGeom prst="rect">
            <a:avLst/>
          </a:prstGeom>
          <a:solidFill>
            <a:srgbClr val="99ccff"/>
          </a:solidFill>
          <a:ln>
            <a:solidFill>
              <a:srgbClr val="000000"/>
            </a:solidFill>
          </a:ln>
        </p:spPr>
      </p:sp>
      <p:sp>
        <p:nvSpPr>
          <p:cNvPr id="607" name="Rectangle 16"/>
          <p:cNvSpPr/>
          <p:nvPr/>
        </p:nvSpPr>
        <p:spPr>
          <a:xfrm>
            <a:off x="6400800" y="2286000"/>
            <a:ext cx="685800" cy="685800"/>
          </a:xfrm>
          <a:prstGeom prst="rect">
            <a:avLst/>
          </a:prstGeom>
          <a:solidFill>
            <a:srgbClr val="33cc66"/>
          </a:solidFill>
          <a:ln>
            <a:solidFill>
              <a:srgbClr val="000000"/>
            </a:solidFill>
          </a:ln>
        </p:spPr>
      </p:sp>
      <p:sp>
        <p:nvSpPr>
          <p:cNvPr id="608" name="Rectangle 17"/>
          <p:cNvSpPr/>
          <p:nvPr/>
        </p:nvSpPr>
        <p:spPr>
          <a:xfrm>
            <a:off x="6400800" y="2971800"/>
            <a:ext cx="685800" cy="685800"/>
          </a:xfrm>
          <a:prstGeom prst="rect">
            <a:avLst/>
          </a:prstGeom>
          <a:solidFill>
            <a:srgbClr val="dc2300"/>
          </a:solidFill>
          <a:ln>
            <a:solidFill>
              <a:srgbClr val="000000"/>
            </a:solidFill>
          </a:ln>
        </p:spPr>
      </p:sp>
      <p:sp>
        <p:nvSpPr>
          <p:cNvPr id="609" name="Rectangle 18"/>
          <p:cNvSpPr/>
          <p:nvPr/>
        </p:nvSpPr>
        <p:spPr>
          <a:xfrm>
            <a:off x="1828800" y="2286000"/>
            <a:ext cx="685800" cy="685800"/>
          </a:xfrm>
          <a:prstGeom prst="rect">
            <a:avLst/>
          </a:prstGeom>
          <a:solidFill>
            <a:srgbClr val="99ccff"/>
          </a:solidFill>
          <a:ln>
            <a:solidFill>
              <a:srgbClr val="000000"/>
            </a:solidFill>
          </a:ln>
        </p:spPr>
      </p:sp>
      <p:sp>
        <p:nvSpPr>
          <p:cNvPr id="610" name="TextShape 19"/>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Surplus</a:t>
            </a:r>
            <a:endParaRPr b="0" lang="en-US" sz="4400" spc="-1" strike="noStrike">
              <a:solidFill>
                <a:srgbClr val="000000"/>
              </a:solidFill>
              <a:uFill>
                <a:solidFill>
                  <a:srgbClr val="ffffff"/>
                </a:solidFill>
              </a:uFill>
              <a:latin typeface="Arial"/>
            </a:endParaRPr>
          </a:p>
        </p:txBody>
      </p:sp>
      <p:sp>
        <p:nvSpPr>
          <p:cNvPr id="611" name="Rectangle 20"/>
          <p:cNvSpPr/>
          <p:nvPr/>
        </p:nvSpPr>
        <p:spPr>
          <a:xfrm>
            <a:off x="2743200" y="1600200"/>
            <a:ext cx="685800" cy="685800"/>
          </a:xfrm>
          <a:prstGeom prst="rect">
            <a:avLst/>
          </a:prstGeom>
          <a:noFill/>
          <a:ln>
            <a:solidFill>
              <a:srgbClr val="000000"/>
            </a:solidFill>
          </a:ln>
        </p:spPr>
      </p:sp>
      <p:sp>
        <p:nvSpPr>
          <p:cNvPr id="612" name="Rectangle 21"/>
          <p:cNvSpPr/>
          <p:nvPr/>
        </p:nvSpPr>
        <p:spPr>
          <a:xfrm>
            <a:off x="2743200" y="2286000"/>
            <a:ext cx="685800" cy="685800"/>
          </a:xfrm>
          <a:prstGeom prst="rect">
            <a:avLst/>
          </a:prstGeom>
          <a:noFill/>
          <a:ln>
            <a:solidFill>
              <a:srgbClr val="000000"/>
            </a:solidFill>
          </a:ln>
        </p:spPr>
      </p:sp>
      <p:sp>
        <p:nvSpPr>
          <p:cNvPr id="613" name="Rectangle 22"/>
          <p:cNvSpPr/>
          <p:nvPr/>
        </p:nvSpPr>
        <p:spPr>
          <a:xfrm>
            <a:off x="3657600" y="1600200"/>
            <a:ext cx="685800" cy="685800"/>
          </a:xfrm>
          <a:prstGeom prst="rect">
            <a:avLst/>
          </a:prstGeom>
          <a:noFill/>
          <a:ln>
            <a:solidFill>
              <a:srgbClr val="000000"/>
            </a:solidFill>
          </a:ln>
        </p:spPr>
      </p:sp>
      <p:sp>
        <p:nvSpPr>
          <p:cNvPr id="614" name="Rectangle 23"/>
          <p:cNvSpPr/>
          <p:nvPr/>
        </p:nvSpPr>
        <p:spPr>
          <a:xfrm>
            <a:off x="3657600" y="2286000"/>
            <a:ext cx="685800" cy="685800"/>
          </a:xfrm>
          <a:prstGeom prst="rect">
            <a:avLst/>
          </a:prstGeom>
          <a:noFill/>
          <a:ln>
            <a:solidFill>
              <a:srgbClr val="000000"/>
            </a:solidFill>
          </a:ln>
        </p:spPr>
      </p:sp>
      <p:sp>
        <p:nvSpPr>
          <p:cNvPr id="615" name="Rectangle 24"/>
          <p:cNvSpPr/>
          <p:nvPr/>
        </p:nvSpPr>
        <p:spPr>
          <a:xfrm>
            <a:off x="3657600" y="2971800"/>
            <a:ext cx="685800" cy="685800"/>
          </a:xfrm>
          <a:prstGeom prst="rect">
            <a:avLst/>
          </a:prstGeom>
          <a:noFill/>
          <a:ln>
            <a:solidFill>
              <a:srgbClr val="000000"/>
            </a:solidFill>
          </a:ln>
        </p:spPr>
      </p:sp>
      <p:sp>
        <p:nvSpPr>
          <p:cNvPr id="616" name="Rectangle 25"/>
          <p:cNvSpPr/>
          <p:nvPr/>
        </p:nvSpPr>
        <p:spPr>
          <a:xfrm>
            <a:off x="4572000" y="1600200"/>
            <a:ext cx="685800" cy="685800"/>
          </a:xfrm>
          <a:prstGeom prst="rect">
            <a:avLst/>
          </a:prstGeom>
          <a:noFill/>
          <a:ln>
            <a:solidFill>
              <a:srgbClr val="000000"/>
            </a:solidFill>
          </a:ln>
        </p:spPr>
      </p:sp>
      <p:sp>
        <p:nvSpPr>
          <p:cNvPr id="617" name="Rectangle 26"/>
          <p:cNvSpPr/>
          <p:nvPr/>
        </p:nvSpPr>
        <p:spPr>
          <a:xfrm>
            <a:off x="4572000" y="2286000"/>
            <a:ext cx="685800" cy="685800"/>
          </a:xfrm>
          <a:prstGeom prst="rect">
            <a:avLst/>
          </a:prstGeom>
          <a:noFill/>
          <a:ln>
            <a:solidFill>
              <a:srgbClr val="000000"/>
            </a:solidFill>
          </a:ln>
        </p:spPr>
      </p:sp>
      <p:sp>
        <p:nvSpPr>
          <p:cNvPr id="618" name="Rectangle 27"/>
          <p:cNvSpPr/>
          <p:nvPr/>
        </p:nvSpPr>
        <p:spPr>
          <a:xfrm>
            <a:off x="4572000" y="2971800"/>
            <a:ext cx="685800" cy="685800"/>
          </a:xfrm>
          <a:prstGeom prst="rect">
            <a:avLst/>
          </a:prstGeom>
          <a:noFill/>
          <a:ln>
            <a:solidFill>
              <a:srgbClr val="000000"/>
            </a:solidFill>
          </a:ln>
        </p:spPr>
      </p:sp>
      <p:sp>
        <p:nvSpPr>
          <p:cNvPr id="619" name="Rectangle 28"/>
          <p:cNvSpPr/>
          <p:nvPr/>
        </p:nvSpPr>
        <p:spPr>
          <a:xfrm>
            <a:off x="5486400" y="1600200"/>
            <a:ext cx="685800" cy="685800"/>
          </a:xfrm>
          <a:prstGeom prst="rect">
            <a:avLst/>
          </a:prstGeom>
          <a:noFill/>
          <a:ln>
            <a:solidFill>
              <a:srgbClr val="000000"/>
            </a:solidFill>
          </a:ln>
        </p:spPr>
      </p:sp>
      <p:sp>
        <p:nvSpPr>
          <p:cNvPr id="620" name="Rectangle 29"/>
          <p:cNvSpPr/>
          <p:nvPr/>
        </p:nvSpPr>
        <p:spPr>
          <a:xfrm>
            <a:off x="5486400" y="2286000"/>
            <a:ext cx="685800" cy="685800"/>
          </a:xfrm>
          <a:prstGeom prst="rect">
            <a:avLst/>
          </a:prstGeom>
          <a:noFill/>
          <a:ln>
            <a:solidFill>
              <a:srgbClr val="000000"/>
            </a:solidFill>
          </a:ln>
        </p:spPr>
      </p:sp>
      <p:sp>
        <p:nvSpPr>
          <p:cNvPr id="621" name="Rectangle 30"/>
          <p:cNvSpPr/>
          <p:nvPr/>
        </p:nvSpPr>
        <p:spPr>
          <a:xfrm>
            <a:off x="5486400" y="2971800"/>
            <a:ext cx="685800" cy="685800"/>
          </a:xfrm>
          <a:prstGeom prst="rect">
            <a:avLst/>
          </a:prstGeom>
          <a:noFill/>
          <a:ln>
            <a:solidFill>
              <a:srgbClr val="000000"/>
            </a:solidFill>
          </a:ln>
        </p:spPr>
      </p:sp>
      <p:sp>
        <p:nvSpPr>
          <p:cNvPr id="622" name="Rectangle 31"/>
          <p:cNvSpPr/>
          <p:nvPr/>
        </p:nvSpPr>
        <p:spPr>
          <a:xfrm>
            <a:off x="5486400" y="3657600"/>
            <a:ext cx="685800" cy="685800"/>
          </a:xfrm>
          <a:prstGeom prst="rect">
            <a:avLst/>
          </a:prstGeom>
          <a:noFill/>
          <a:ln>
            <a:solidFill>
              <a:srgbClr val="000000"/>
            </a:solidFill>
          </a:ln>
        </p:spPr>
      </p:sp>
      <p:sp>
        <p:nvSpPr>
          <p:cNvPr id="623" name="Rectangle 32"/>
          <p:cNvSpPr/>
          <p:nvPr/>
        </p:nvSpPr>
        <p:spPr>
          <a:xfrm>
            <a:off x="6400800" y="1600200"/>
            <a:ext cx="685800" cy="685800"/>
          </a:xfrm>
          <a:prstGeom prst="rect">
            <a:avLst/>
          </a:prstGeom>
          <a:noFill/>
          <a:ln>
            <a:solidFill>
              <a:srgbClr val="000000"/>
            </a:solidFill>
          </a:ln>
        </p:spPr>
      </p:sp>
      <p:sp>
        <p:nvSpPr>
          <p:cNvPr id="624" name="Rectangle 33"/>
          <p:cNvSpPr/>
          <p:nvPr/>
        </p:nvSpPr>
        <p:spPr>
          <a:xfrm>
            <a:off x="6400800" y="2286000"/>
            <a:ext cx="685800" cy="685800"/>
          </a:xfrm>
          <a:prstGeom prst="rect">
            <a:avLst/>
          </a:prstGeom>
          <a:noFill/>
          <a:ln>
            <a:solidFill>
              <a:srgbClr val="000000"/>
            </a:solidFill>
          </a:ln>
        </p:spPr>
      </p:sp>
      <p:sp>
        <p:nvSpPr>
          <p:cNvPr id="625" name="Rectangle 34"/>
          <p:cNvSpPr/>
          <p:nvPr/>
        </p:nvSpPr>
        <p:spPr>
          <a:xfrm>
            <a:off x="6400800" y="2971800"/>
            <a:ext cx="685800" cy="685800"/>
          </a:xfrm>
          <a:prstGeom prst="rect">
            <a:avLst/>
          </a:prstGeom>
          <a:noFill/>
          <a:ln>
            <a:solidFill>
              <a:srgbClr val="000000"/>
            </a:solidFill>
          </a:ln>
        </p:spPr>
      </p:sp>
      <p:sp>
        <p:nvSpPr>
          <p:cNvPr id="626" name="Rectangle 35"/>
          <p:cNvSpPr/>
          <p:nvPr/>
        </p:nvSpPr>
        <p:spPr>
          <a:xfrm>
            <a:off x="6400800" y="3657600"/>
            <a:ext cx="685800" cy="685800"/>
          </a:xfrm>
          <a:prstGeom prst="rect">
            <a:avLst/>
          </a:prstGeom>
          <a:noFill/>
          <a:ln>
            <a:solidFill>
              <a:srgbClr val="000000"/>
            </a:solidFill>
          </a:ln>
        </p:spPr>
      </p:sp>
      <p:sp>
        <p:nvSpPr>
          <p:cNvPr id="627" name="Rectangle 36"/>
          <p:cNvSpPr/>
          <p:nvPr/>
        </p:nvSpPr>
        <p:spPr>
          <a:xfrm>
            <a:off x="7315200" y="1600200"/>
            <a:ext cx="685800" cy="685800"/>
          </a:xfrm>
          <a:prstGeom prst="rect">
            <a:avLst/>
          </a:prstGeom>
          <a:noFill/>
          <a:ln>
            <a:solidFill>
              <a:srgbClr val="000000"/>
            </a:solidFill>
          </a:ln>
        </p:spPr>
      </p:sp>
      <p:sp>
        <p:nvSpPr>
          <p:cNvPr id="628" name="Rectangle 37"/>
          <p:cNvSpPr/>
          <p:nvPr/>
        </p:nvSpPr>
        <p:spPr>
          <a:xfrm>
            <a:off x="7315200" y="2286000"/>
            <a:ext cx="685800" cy="685800"/>
          </a:xfrm>
          <a:prstGeom prst="rect">
            <a:avLst/>
          </a:prstGeom>
          <a:noFill/>
          <a:ln>
            <a:solidFill>
              <a:srgbClr val="000000"/>
            </a:solidFill>
          </a:ln>
        </p:spPr>
      </p:sp>
      <p:sp>
        <p:nvSpPr>
          <p:cNvPr id="629" name="Rectangle 38"/>
          <p:cNvSpPr/>
          <p:nvPr/>
        </p:nvSpPr>
        <p:spPr>
          <a:xfrm>
            <a:off x="7315200" y="2971800"/>
            <a:ext cx="685800" cy="685800"/>
          </a:xfrm>
          <a:prstGeom prst="rect">
            <a:avLst/>
          </a:prstGeom>
          <a:noFill/>
          <a:ln>
            <a:solidFill>
              <a:srgbClr val="000000"/>
            </a:solidFill>
          </a:ln>
        </p:spPr>
      </p:sp>
      <p:sp>
        <p:nvSpPr>
          <p:cNvPr id="630" name="Rectangle 39"/>
          <p:cNvSpPr/>
          <p:nvPr/>
        </p:nvSpPr>
        <p:spPr>
          <a:xfrm>
            <a:off x="7315200" y="3657600"/>
            <a:ext cx="685800" cy="685800"/>
          </a:xfrm>
          <a:prstGeom prst="rect">
            <a:avLst/>
          </a:prstGeom>
          <a:noFill/>
          <a:ln>
            <a:solidFill>
              <a:srgbClr val="000000"/>
            </a:solidFill>
          </a:ln>
        </p:spPr>
      </p:sp>
      <p:sp>
        <p:nvSpPr>
          <p:cNvPr id="631" name="TextShape 40"/>
          <p:cNvSpPr txBox="1"/>
          <p:nvPr/>
        </p:nvSpPr>
        <p:spPr>
          <a:xfrm>
            <a:off x="1942920" y="20574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632" name="Rectangle 41"/>
          <p:cNvSpPr/>
          <p:nvPr/>
        </p:nvSpPr>
        <p:spPr>
          <a:xfrm>
            <a:off x="1828800" y="3200400"/>
            <a:ext cx="685800" cy="228600"/>
          </a:xfrm>
          <a:prstGeom prst="rect">
            <a:avLst/>
          </a:prstGeom>
          <a:solidFill>
            <a:srgbClr val="33cc66"/>
          </a:solidFill>
          <a:ln>
            <a:solidFill>
              <a:srgbClr val="000000"/>
            </a:solidFill>
          </a:ln>
        </p:spPr>
      </p:sp>
      <p:sp>
        <p:nvSpPr>
          <p:cNvPr id="633" name="Rectangle 42"/>
          <p:cNvSpPr/>
          <p:nvPr/>
        </p:nvSpPr>
        <p:spPr>
          <a:xfrm>
            <a:off x="1828800" y="3200400"/>
            <a:ext cx="685800" cy="685800"/>
          </a:xfrm>
          <a:prstGeom prst="rect">
            <a:avLst/>
          </a:prstGeom>
          <a:solidFill>
            <a:srgbClr val="33cc66"/>
          </a:solidFill>
          <a:ln>
            <a:solidFill>
              <a:srgbClr val="000000"/>
            </a:solidFill>
          </a:ln>
        </p:spPr>
      </p:sp>
      <p:sp>
        <p:nvSpPr>
          <p:cNvPr id="634" name="TextShape 43"/>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635" name="TextShape 44"/>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636" name="TextShape 45"/>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637" name="TextShape 46"/>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638" name="TextShape 47"/>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639" name="TextShape 48"/>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640" name="TextShape 49"/>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284" dur="indefinite" restart="never" nodeType="tmRoot">
          <p:childTnLst>
            <p:seq>
              <p:cTn id="285" nodeType="mainSeq">
                <p:childTnLst>
                  <p:par>
                    <p:cTn id="286" fill="freeze">
                      <p:stCondLst>
                        <p:cond delay="0"/>
                      </p:stCondLst>
                      <p:childTnLst>
                        <p:par>
                          <p:cTn id="287" fill="freeze">
                            <p:stCondLst>
                              <p:cond delay="0"/>
                            </p:stCondLst>
                            <p:childTnLst>
                              <p:par>
                                <p:cTn id="288" nodeType="withEffect" fill="hold" presetClass="exit" presetID="1">
                                  <p:stCondLst>
                                    <p:cond delay="0"/>
                                  </p:stCondLst>
                                  <p:childTnLst>
                                    <p:set>
                                      <p:cBhvr>
                                        <p:cTn id="289" dur="1" fill="hold">
                                          <p:stCondLst>
                                            <p:cond delay="0"/>
                                          </p:stCondLst>
                                        </p:cTn>
                                        <p:tgtEl>
                                          <p:spTgt spid="633"/>
                                        </p:tgtEl>
                                        <p:attrNameLst>
                                          <p:attrName>style.visibility</p:attrName>
                                        </p:attrNameLst>
                                      </p:cBhvr>
                                      <p:to>
                                        <p:strVal val="hidden"/>
                                      </p:to>
                                    </p:set>
                                  </p:childTnLst>
                                </p:cTn>
                              </p:par>
                              <p:par>
                                <p:cTn id="290" nodeType="withEffect" fill="hold" presetClass="exit" presetID="1">
                                  <p:stCondLst>
                                    <p:cond delay="0"/>
                                  </p:stCondLst>
                                  <p:childTnLst>
                                    <p:set>
                                      <p:cBhvr>
                                        <p:cTn id="291" dur="1" fill="hold">
                                          <p:stCondLst>
                                            <p:cond delay="0"/>
                                          </p:stCondLst>
                                        </p:cTn>
                                        <p:tgtEl>
                                          <p:spTgt spid="609"/>
                                        </p:tgtEl>
                                        <p:attrNameLst>
                                          <p:attrName>style.visibility</p:attrName>
                                        </p:attrNameLst>
                                      </p:cBhvr>
                                      <p:to>
                                        <p:strVal val="hidden"/>
                                      </p:to>
                                    </p:set>
                                  </p:childTnLst>
                                </p:cTn>
                              </p:par>
                              <p:par>
                                <p:cTn id="292" nodeType="withEffect" fill="hold" presetClass="exit" presetID="1">
                                  <p:stCondLst>
                                    <p:cond delay="0"/>
                                  </p:stCondLst>
                                  <p:childTnLst>
                                    <p:set>
                                      <p:cBhvr>
                                        <p:cTn id="293" dur="1" fill="hold">
                                          <p:stCondLst>
                                            <p:cond delay="0"/>
                                          </p:stCondLst>
                                        </p:cTn>
                                        <p:tgtEl>
                                          <p:spTgt spid="602"/>
                                        </p:tgtEl>
                                        <p:attrNameLst>
                                          <p:attrName>style.visibility</p:attrName>
                                        </p:attrNameLst>
                                      </p:cBhvr>
                                      <p:to>
                                        <p:strVal val="hidden"/>
                                      </p:to>
                                    </p:set>
                                  </p:childTnLst>
                                </p:cTn>
                              </p:par>
                            </p:childTnLst>
                          </p:cTn>
                        </p:par>
                      </p:childTnLst>
                    </p:cTn>
                  </p:par>
                  <p:par>
                    <p:cTn id="294" fill="freeze">
                      <p:stCondLst>
                        <p:cond delay="indefinite"/>
                      </p:stCondLst>
                      <p:childTnLst>
                        <p:par>
                          <p:cTn id="295" fill="freeze">
                            <p:stCondLst>
                              <p:cond delay="0"/>
                            </p:stCondLst>
                            <p:childTnLst>
                              <p:par>
                                <p:cTn id="296" nodeType="clickEffect" fill="hold" presetClass="path">
                                  <p:stCondLst>
                                    <p:cond delay="0"/>
                                  </p:stCondLst>
                                  <p:childTnLst/>
                                </p:cTn>
                              </p:par>
                              <p:par>
                                <p:cTn id="297" nodeType="withEffect" fill="hold" presetClass="path">
                                  <p:stCondLst>
                                    <p:cond delay="0"/>
                                  </p:stCondLst>
                                  <p:childTnLst/>
                                </p:cTn>
                              </p:par>
                              <p:par>
                                <p:cTn id="298" nodeType="withEffect" fill="hold" presetClass="path">
                                  <p:stCondLst>
                                    <p:cond delay="0"/>
                                  </p:stCondLst>
                                  <p:childTnLst/>
                                </p:cTn>
                              </p:par>
                            </p:childTnLst>
                          </p:cTn>
                        </p:par>
                        <p:par>
                          <p:cTn id="299" fill="freeze">
                            <p:stCondLst>
                              <p:cond delay="500"/>
                            </p:stCondLst>
                            <p:childTnLst>
                              <p:par>
                                <p:cTn id="300" nodeType="afterEffect" fill="hold" presetClass="path">
                                  <p:stCondLst>
                                    <p:cond delay="0"/>
                                  </p:stCondLst>
                                  <p:childTnLst/>
                                </p:cTn>
                              </p:par>
                              <p:par>
                                <p:cTn id="301" nodeType="withEffect" fill="hold" presetClass="path">
                                  <p:stCondLst>
                                    <p:cond delay="0"/>
                                  </p:stCondLst>
                                  <p:childTnLst/>
                                </p:cTn>
                              </p:par>
                              <p:par>
                                <p:cTn id="302" nodeType="withEffect" fill="hold" presetClass="path">
                                  <p:stCondLst>
                                    <p:cond delay="0"/>
                                  </p:stCondLs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1" name="Rectangle 1"/>
          <p:cNvSpPr/>
          <p:nvPr/>
        </p:nvSpPr>
        <p:spPr>
          <a:xfrm>
            <a:off x="1828800" y="1600200"/>
            <a:ext cx="685800" cy="685800"/>
          </a:xfrm>
          <a:prstGeom prst="rect">
            <a:avLst/>
          </a:prstGeom>
          <a:noFill/>
          <a:ln>
            <a:solidFill>
              <a:srgbClr val="000000"/>
            </a:solidFill>
          </a:ln>
        </p:spPr>
      </p:sp>
      <p:sp>
        <p:nvSpPr>
          <p:cNvPr id="642" name="Rectangle 2"/>
          <p:cNvSpPr/>
          <p:nvPr/>
        </p:nvSpPr>
        <p:spPr>
          <a:xfrm>
            <a:off x="1828800" y="2286000"/>
            <a:ext cx="685800" cy="685800"/>
          </a:xfrm>
          <a:prstGeom prst="rect">
            <a:avLst/>
          </a:prstGeom>
          <a:noFill/>
          <a:ln>
            <a:solidFill>
              <a:srgbClr val="000000"/>
            </a:solidFill>
          </a:ln>
        </p:spPr>
      </p:sp>
      <p:sp>
        <p:nvSpPr>
          <p:cNvPr id="643" name="Rectangle 3"/>
          <p:cNvSpPr/>
          <p:nvPr/>
        </p:nvSpPr>
        <p:spPr>
          <a:xfrm>
            <a:off x="1828800" y="2514600"/>
            <a:ext cx="685800" cy="457200"/>
          </a:xfrm>
          <a:prstGeom prst="rect">
            <a:avLst/>
          </a:prstGeom>
          <a:solidFill>
            <a:srgbClr val="33cc66"/>
          </a:solidFill>
          <a:ln>
            <a:solidFill>
              <a:srgbClr val="000000"/>
            </a:solidFill>
          </a:ln>
        </p:spPr>
      </p:sp>
      <p:sp>
        <p:nvSpPr>
          <p:cNvPr id="644" name="Rectangle 4"/>
          <p:cNvSpPr/>
          <p:nvPr/>
        </p:nvSpPr>
        <p:spPr>
          <a:xfrm>
            <a:off x="1828800" y="2057400"/>
            <a:ext cx="685800" cy="457200"/>
          </a:xfrm>
          <a:prstGeom prst="rect">
            <a:avLst/>
          </a:prstGeom>
          <a:solidFill>
            <a:srgbClr val="99ccff"/>
          </a:solidFill>
          <a:ln>
            <a:solidFill>
              <a:srgbClr val="000000"/>
            </a:solidFill>
          </a:ln>
        </p:spPr>
      </p:sp>
      <p:sp>
        <p:nvSpPr>
          <p:cNvPr id="645" name="Rectangle 5"/>
          <p:cNvSpPr/>
          <p:nvPr/>
        </p:nvSpPr>
        <p:spPr>
          <a:xfrm>
            <a:off x="5257800" y="6400800"/>
            <a:ext cx="685800" cy="228600"/>
          </a:xfrm>
          <a:prstGeom prst="rect">
            <a:avLst/>
          </a:prstGeom>
          <a:solidFill>
            <a:srgbClr val="99ccff"/>
          </a:solidFill>
          <a:ln>
            <a:solidFill>
              <a:srgbClr val="000000"/>
            </a:solidFill>
          </a:ln>
        </p:spPr>
      </p:sp>
      <p:sp>
        <p:nvSpPr>
          <p:cNvPr id="646" name="Rectangle 6"/>
          <p:cNvSpPr/>
          <p:nvPr/>
        </p:nvSpPr>
        <p:spPr>
          <a:xfrm>
            <a:off x="8001000" y="6400800"/>
            <a:ext cx="685800" cy="228600"/>
          </a:xfrm>
          <a:prstGeom prst="rect">
            <a:avLst/>
          </a:prstGeom>
          <a:solidFill>
            <a:srgbClr val="33cc66"/>
          </a:solidFill>
          <a:ln>
            <a:solidFill>
              <a:srgbClr val="000000"/>
            </a:solidFill>
          </a:ln>
        </p:spPr>
      </p:sp>
      <p:sp>
        <p:nvSpPr>
          <p:cNvPr id="647" name="Rectangle 7"/>
          <p:cNvSpPr/>
          <p:nvPr/>
        </p:nvSpPr>
        <p:spPr>
          <a:xfrm>
            <a:off x="1828800" y="1600200"/>
            <a:ext cx="685800" cy="457200"/>
          </a:xfrm>
          <a:prstGeom prst="rect">
            <a:avLst/>
          </a:prstGeom>
          <a:solidFill>
            <a:srgbClr val="dc2300"/>
          </a:solidFill>
          <a:ln>
            <a:solidFill>
              <a:srgbClr val="000000"/>
            </a:solidFill>
          </a:ln>
        </p:spPr>
      </p:sp>
      <p:sp>
        <p:nvSpPr>
          <p:cNvPr id="648" name="CustomShape 8"/>
          <p:cNvSpPr/>
          <p:nvPr/>
        </p:nvSpPr>
        <p:spPr>
          <a:xfrm>
            <a:off x="1143000" y="5715000"/>
            <a:ext cx="914400" cy="914400"/>
          </a:xfrm>
          <a:prstGeom prst="smileyFace">
            <a:avLst>
              <a:gd name="adj" fmla="val 17520"/>
            </a:avLst>
          </a:prstGeom>
          <a:solidFill>
            <a:srgbClr val="dc2300"/>
          </a:solidFill>
          <a:ln>
            <a:solidFill>
              <a:srgbClr val="000000"/>
            </a:solidFill>
          </a:ln>
        </p:spPr>
        <p:style>
          <a:lnRef idx="0"/>
          <a:fillRef idx="0"/>
          <a:effectRef idx="0"/>
          <a:fontRef idx="minor"/>
        </p:style>
      </p:sp>
      <p:sp>
        <p:nvSpPr>
          <p:cNvPr id="649" name="CustomShape 9"/>
          <p:cNvSpPr/>
          <p:nvPr/>
        </p:nvSpPr>
        <p:spPr>
          <a:xfrm>
            <a:off x="41148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650" name="CustomShape 10"/>
          <p:cNvSpPr/>
          <p:nvPr/>
        </p:nvSpPr>
        <p:spPr>
          <a:xfrm>
            <a:off x="6858000" y="5715000"/>
            <a:ext cx="914400" cy="914400"/>
          </a:xfrm>
          <a:prstGeom prst="smileyFace">
            <a:avLst>
              <a:gd name="adj" fmla="val 17520"/>
            </a:avLst>
          </a:prstGeom>
          <a:solidFill>
            <a:srgbClr val="33cc66"/>
          </a:solidFill>
          <a:ln>
            <a:solidFill>
              <a:srgbClr val="000000"/>
            </a:solidFill>
          </a:ln>
        </p:spPr>
        <p:style>
          <a:lnRef idx="0"/>
          <a:fillRef idx="0"/>
          <a:effectRef idx="0"/>
          <a:fontRef idx="minor"/>
        </p:style>
      </p:sp>
      <p:sp>
        <p:nvSpPr>
          <p:cNvPr id="651" name="Rectangle 11"/>
          <p:cNvSpPr/>
          <p:nvPr/>
        </p:nvSpPr>
        <p:spPr>
          <a:xfrm>
            <a:off x="6400800" y="1600200"/>
            <a:ext cx="685800" cy="685800"/>
          </a:xfrm>
          <a:prstGeom prst="rect">
            <a:avLst/>
          </a:prstGeom>
          <a:solidFill>
            <a:srgbClr val="99ccff"/>
          </a:solidFill>
          <a:ln>
            <a:solidFill>
              <a:srgbClr val="000000"/>
            </a:solidFill>
          </a:ln>
        </p:spPr>
      </p:sp>
      <p:sp>
        <p:nvSpPr>
          <p:cNvPr id="652" name="Rectangle 12"/>
          <p:cNvSpPr/>
          <p:nvPr/>
        </p:nvSpPr>
        <p:spPr>
          <a:xfrm>
            <a:off x="3657600" y="2286000"/>
            <a:ext cx="685800" cy="685800"/>
          </a:xfrm>
          <a:prstGeom prst="rect">
            <a:avLst/>
          </a:prstGeom>
          <a:solidFill>
            <a:srgbClr val="33cc66"/>
          </a:solidFill>
          <a:ln>
            <a:solidFill>
              <a:srgbClr val="000000"/>
            </a:solidFill>
          </a:ln>
        </p:spPr>
      </p:sp>
      <p:sp>
        <p:nvSpPr>
          <p:cNvPr id="653" name="Rectangle 13"/>
          <p:cNvSpPr/>
          <p:nvPr/>
        </p:nvSpPr>
        <p:spPr>
          <a:xfrm>
            <a:off x="3657600" y="1600200"/>
            <a:ext cx="685800" cy="685800"/>
          </a:xfrm>
          <a:prstGeom prst="rect">
            <a:avLst/>
          </a:prstGeom>
          <a:solidFill>
            <a:srgbClr val="dc2300"/>
          </a:solidFill>
          <a:ln>
            <a:solidFill>
              <a:srgbClr val="000000"/>
            </a:solidFill>
          </a:ln>
        </p:spPr>
      </p:sp>
      <p:sp>
        <p:nvSpPr>
          <p:cNvPr id="654" name="Rectangle 14"/>
          <p:cNvSpPr/>
          <p:nvPr/>
        </p:nvSpPr>
        <p:spPr>
          <a:xfrm>
            <a:off x="2743200" y="1600200"/>
            <a:ext cx="685800" cy="685800"/>
          </a:xfrm>
          <a:prstGeom prst="rect">
            <a:avLst/>
          </a:prstGeom>
          <a:solidFill>
            <a:srgbClr val="99ccff"/>
          </a:solidFill>
          <a:ln>
            <a:solidFill>
              <a:srgbClr val="000000"/>
            </a:solidFill>
          </a:ln>
        </p:spPr>
      </p:sp>
      <p:sp>
        <p:nvSpPr>
          <p:cNvPr id="655" name="Rectangle 15"/>
          <p:cNvSpPr/>
          <p:nvPr/>
        </p:nvSpPr>
        <p:spPr>
          <a:xfrm>
            <a:off x="6400800" y="2286000"/>
            <a:ext cx="685800" cy="685800"/>
          </a:xfrm>
          <a:prstGeom prst="rect">
            <a:avLst/>
          </a:prstGeom>
          <a:solidFill>
            <a:srgbClr val="33cc66"/>
          </a:solidFill>
          <a:ln>
            <a:solidFill>
              <a:srgbClr val="000000"/>
            </a:solidFill>
          </a:ln>
        </p:spPr>
      </p:sp>
      <p:sp>
        <p:nvSpPr>
          <p:cNvPr id="656" name="Rectangle 16"/>
          <p:cNvSpPr/>
          <p:nvPr/>
        </p:nvSpPr>
        <p:spPr>
          <a:xfrm>
            <a:off x="6400800" y="2971800"/>
            <a:ext cx="685800" cy="685800"/>
          </a:xfrm>
          <a:prstGeom prst="rect">
            <a:avLst/>
          </a:prstGeom>
          <a:solidFill>
            <a:srgbClr val="dc2300"/>
          </a:solidFill>
          <a:ln>
            <a:solidFill>
              <a:srgbClr val="000000"/>
            </a:solidFill>
          </a:ln>
        </p:spPr>
      </p:sp>
      <p:sp>
        <p:nvSpPr>
          <p:cNvPr id="657" name="TextShape 17"/>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Surplus</a:t>
            </a:r>
            <a:endParaRPr b="0" lang="en-US" sz="4400" spc="-1" strike="noStrike">
              <a:solidFill>
                <a:srgbClr val="000000"/>
              </a:solidFill>
              <a:uFill>
                <a:solidFill>
                  <a:srgbClr val="ffffff"/>
                </a:solidFill>
              </a:uFill>
              <a:latin typeface="Arial"/>
            </a:endParaRPr>
          </a:p>
        </p:txBody>
      </p:sp>
      <p:sp>
        <p:nvSpPr>
          <p:cNvPr id="658" name="Rectangle 18"/>
          <p:cNvSpPr/>
          <p:nvPr/>
        </p:nvSpPr>
        <p:spPr>
          <a:xfrm>
            <a:off x="2743200" y="1600200"/>
            <a:ext cx="685800" cy="685800"/>
          </a:xfrm>
          <a:prstGeom prst="rect">
            <a:avLst/>
          </a:prstGeom>
          <a:noFill/>
          <a:ln>
            <a:solidFill>
              <a:srgbClr val="000000"/>
            </a:solidFill>
          </a:ln>
        </p:spPr>
      </p:sp>
      <p:sp>
        <p:nvSpPr>
          <p:cNvPr id="659" name="Rectangle 19"/>
          <p:cNvSpPr/>
          <p:nvPr/>
        </p:nvSpPr>
        <p:spPr>
          <a:xfrm>
            <a:off x="2743200" y="2286000"/>
            <a:ext cx="685800" cy="685800"/>
          </a:xfrm>
          <a:prstGeom prst="rect">
            <a:avLst/>
          </a:prstGeom>
          <a:noFill/>
          <a:ln>
            <a:solidFill>
              <a:srgbClr val="000000"/>
            </a:solidFill>
          </a:ln>
        </p:spPr>
      </p:sp>
      <p:sp>
        <p:nvSpPr>
          <p:cNvPr id="660" name="Rectangle 20"/>
          <p:cNvSpPr/>
          <p:nvPr/>
        </p:nvSpPr>
        <p:spPr>
          <a:xfrm>
            <a:off x="3657600" y="1600200"/>
            <a:ext cx="685800" cy="685800"/>
          </a:xfrm>
          <a:prstGeom prst="rect">
            <a:avLst/>
          </a:prstGeom>
          <a:noFill/>
          <a:ln>
            <a:solidFill>
              <a:srgbClr val="000000"/>
            </a:solidFill>
          </a:ln>
        </p:spPr>
      </p:sp>
      <p:sp>
        <p:nvSpPr>
          <p:cNvPr id="661" name="Rectangle 21"/>
          <p:cNvSpPr/>
          <p:nvPr/>
        </p:nvSpPr>
        <p:spPr>
          <a:xfrm>
            <a:off x="3657600" y="2286000"/>
            <a:ext cx="685800" cy="685800"/>
          </a:xfrm>
          <a:prstGeom prst="rect">
            <a:avLst/>
          </a:prstGeom>
          <a:noFill/>
          <a:ln>
            <a:solidFill>
              <a:srgbClr val="000000"/>
            </a:solidFill>
          </a:ln>
        </p:spPr>
      </p:sp>
      <p:sp>
        <p:nvSpPr>
          <p:cNvPr id="662" name="Rectangle 22"/>
          <p:cNvSpPr/>
          <p:nvPr/>
        </p:nvSpPr>
        <p:spPr>
          <a:xfrm>
            <a:off x="3657600" y="2971800"/>
            <a:ext cx="685800" cy="685800"/>
          </a:xfrm>
          <a:prstGeom prst="rect">
            <a:avLst/>
          </a:prstGeom>
          <a:noFill/>
          <a:ln>
            <a:solidFill>
              <a:srgbClr val="000000"/>
            </a:solidFill>
          </a:ln>
        </p:spPr>
      </p:sp>
      <p:sp>
        <p:nvSpPr>
          <p:cNvPr id="663" name="Rectangle 23"/>
          <p:cNvSpPr/>
          <p:nvPr/>
        </p:nvSpPr>
        <p:spPr>
          <a:xfrm>
            <a:off x="4572000" y="1600200"/>
            <a:ext cx="685800" cy="685800"/>
          </a:xfrm>
          <a:prstGeom prst="rect">
            <a:avLst/>
          </a:prstGeom>
          <a:noFill/>
          <a:ln>
            <a:solidFill>
              <a:srgbClr val="000000"/>
            </a:solidFill>
          </a:ln>
        </p:spPr>
      </p:sp>
      <p:sp>
        <p:nvSpPr>
          <p:cNvPr id="664" name="Rectangle 24"/>
          <p:cNvSpPr/>
          <p:nvPr/>
        </p:nvSpPr>
        <p:spPr>
          <a:xfrm>
            <a:off x="4572000" y="2286000"/>
            <a:ext cx="685800" cy="685800"/>
          </a:xfrm>
          <a:prstGeom prst="rect">
            <a:avLst/>
          </a:prstGeom>
          <a:noFill/>
          <a:ln>
            <a:solidFill>
              <a:srgbClr val="000000"/>
            </a:solidFill>
          </a:ln>
        </p:spPr>
      </p:sp>
      <p:sp>
        <p:nvSpPr>
          <p:cNvPr id="665" name="Rectangle 25"/>
          <p:cNvSpPr/>
          <p:nvPr/>
        </p:nvSpPr>
        <p:spPr>
          <a:xfrm>
            <a:off x="4572000" y="2971800"/>
            <a:ext cx="685800" cy="685800"/>
          </a:xfrm>
          <a:prstGeom prst="rect">
            <a:avLst/>
          </a:prstGeom>
          <a:noFill/>
          <a:ln>
            <a:solidFill>
              <a:srgbClr val="000000"/>
            </a:solidFill>
          </a:ln>
        </p:spPr>
      </p:sp>
      <p:sp>
        <p:nvSpPr>
          <p:cNvPr id="666" name="Rectangle 26"/>
          <p:cNvSpPr/>
          <p:nvPr/>
        </p:nvSpPr>
        <p:spPr>
          <a:xfrm>
            <a:off x="5486400" y="1600200"/>
            <a:ext cx="685800" cy="685800"/>
          </a:xfrm>
          <a:prstGeom prst="rect">
            <a:avLst/>
          </a:prstGeom>
          <a:noFill/>
          <a:ln>
            <a:solidFill>
              <a:srgbClr val="000000"/>
            </a:solidFill>
          </a:ln>
        </p:spPr>
      </p:sp>
      <p:sp>
        <p:nvSpPr>
          <p:cNvPr id="667" name="Rectangle 27"/>
          <p:cNvSpPr/>
          <p:nvPr/>
        </p:nvSpPr>
        <p:spPr>
          <a:xfrm>
            <a:off x="5486400" y="2286000"/>
            <a:ext cx="685800" cy="685800"/>
          </a:xfrm>
          <a:prstGeom prst="rect">
            <a:avLst/>
          </a:prstGeom>
          <a:noFill/>
          <a:ln>
            <a:solidFill>
              <a:srgbClr val="000000"/>
            </a:solidFill>
          </a:ln>
        </p:spPr>
      </p:sp>
      <p:sp>
        <p:nvSpPr>
          <p:cNvPr id="668" name="Rectangle 28"/>
          <p:cNvSpPr/>
          <p:nvPr/>
        </p:nvSpPr>
        <p:spPr>
          <a:xfrm>
            <a:off x="5486400" y="2971800"/>
            <a:ext cx="685800" cy="685800"/>
          </a:xfrm>
          <a:prstGeom prst="rect">
            <a:avLst/>
          </a:prstGeom>
          <a:noFill/>
          <a:ln>
            <a:solidFill>
              <a:srgbClr val="000000"/>
            </a:solidFill>
          </a:ln>
        </p:spPr>
      </p:sp>
      <p:sp>
        <p:nvSpPr>
          <p:cNvPr id="669" name="Rectangle 29"/>
          <p:cNvSpPr/>
          <p:nvPr/>
        </p:nvSpPr>
        <p:spPr>
          <a:xfrm>
            <a:off x="5486400" y="3657600"/>
            <a:ext cx="685800" cy="685800"/>
          </a:xfrm>
          <a:prstGeom prst="rect">
            <a:avLst/>
          </a:prstGeom>
          <a:noFill/>
          <a:ln>
            <a:solidFill>
              <a:srgbClr val="000000"/>
            </a:solidFill>
          </a:ln>
        </p:spPr>
      </p:sp>
      <p:sp>
        <p:nvSpPr>
          <p:cNvPr id="670" name="Rectangle 30"/>
          <p:cNvSpPr/>
          <p:nvPr/>
        </p:nvSpPr>
        <p:spPr>
          <a:xfrm>
            <a:off x="6400800" y="1600200"/>
            <a:ext cx="685800" cy="685800"/>
          </a:xfrm>
          <a:prstGeom prst="rect">
            <a:avLst/>
          </a:prstGeom>
          <a:noFill/>
          <a:ln>
            <a:solidFill>
              <a:srgbClr val="000000"/>
            </a:solidFill>
          </a:ln>
        </p:spPr>
      </p:sp>
      <p:sp>
        <p:nvSpPr>
          <p:cNvPr id="671" name="Rectangle 31"/>
          <p:cNvSpPr/>
          <p:nvPr/>
        </p:nvSpPr>
        <p:spPr>
          <a:xfrm>
            <a:off x="6400800" y="2286000"/>
            <a:ext cx="685800" cy="685800"/>
          </a:xfrm>
          <a:prstGeom prst="rect">
            <a:avLst/>
          </a:prstGeom>
          <a:noFill/>
          <a:ln>
            <a:solidFill>
              <a:srgbClr val="000000"/>
            </a:solidFill>
          </a:ln>
        </p:spPr>
      </p:sp>
      <p:sp>
        <p:nvSpPr>
          <p:cNvPr id="672" name="Rectangle 32"/>
          <p:cNvSpPr/>
          <p:nvPr/>
        </p:nvSpPr>
        <p:spPr>
          <a:xfrm>
            <a:off x="6400800" y="2971800"/>
            <a:ext cx="685800" cy="685800"/>
          </a:xfrm>
          <a:prstGeom prst="rect">
            <a:avLst/>
          </a:prstGeom>
          <a:noFill/>
          <a:ln>
            <a:solidFill>
              <a:srgbClr val="000000"/>
            </a:solidFill>
          </a:ln>
        </p:spPr>
      </p:sp>
      <p:sp>
        <p:nvSpPr>
          <p:cNvPr id="673" name="Rectangle 33"/>
          <p:cNvSpPr/>
          <p:nvPr/>
        </p:nvSpPr>
        <p:spPr>
          <a:xfrm>
            <a:off x="6400800" y="3657600"/>
            <a:ext cx="685800" cy="685800"/>
          </a:xfrm>
          <a:prstGeom prst="rect">
            <a:avLst/>
          </a:prstGeom>
          <a:noFill/>
          <a:ln>
            <a:solidFill>
              <a:srgbClr val="000000"/>
            </a:solidFill>
          </a:ln>
        </p:spPr>
      </p:sp>
      <p:sp>
        <p:nvSpPr>
          <p:cNvPr id="674" name="Rectangle 34"/>
          <p:cNvSpPr/>
          <p:nvPr/>
        </p:nvSpPr>
        <p:spPr>
          <a:xfrm>
            <a:off x="7315200" y="1600200"/>
            <a:ext cx="685800" cy="685800"/>
          </a:xfrm>
          <a:prstGeom prst="rect">
            <a:avLst/>
          </a:prstGeom>
          <a:noFill/>
          <a:ln>
            <a:solidFill>
              <a:srgbClr val="000000"/>
            </a:solidFill>
          </a:ln>
        </p:spPr>
      </p:sp>
      <p:sp>
        <p:nvSpPr>
          <p:cNvPr id="675" name="Rectangle 35"/>
          <p:cNvSpPr/>
          <p:nvPr/>
        </p:nvSpPr>
        <p:spPr>
          <a:xfrm>
            <a:off x="7315200" y="2286000"/>
            <a:ext cx="685800" cy="685800"/>
          </a:xfrm>
          <a:prstGeom prst="rect">
            <a:avLst/>
          </a:prstGeom>
          <a:noFill/>
          <a:ln>
            <a:solidFill>
              <a:srgbClr val="000000"/>
            </a:solidFill>
          </a:ln>
        </p:spPr>
      </p:sp>
      <p:sp>
        <p:nvSpPr>
          <p:cNvPr id="676" name="Rectangle 36"/>
          <p:cNvSpPr/>
          <p:nvPr/>
        </p:nvSpPr>
        <p:spPr>
          <a:xfrm>
            <a:off x="7315200" y="2971800"/>
            <a:ext cx="685800" cy="685800"/>
          </a:xfrm>
          <a:prstGeom prst="rect">
            <a:avLst/>
          </a:prstGeom>
          <a:noFill/>
          <a:ln>
            <a:solidFill>
              <a:srgbClr val="000000"/>
            </a:solidFill>
          </a:ln>
        </p:spPr>
      </p:sp>
      <p:sp>
        <p:nvSpPr>
          <p:cNvPr id="677" name="Rectangle 37"/>
          <p:cNvSpPr/>
          <p:nvPr/>
        </p:nvSpPr>
        <p:spPr>
          <a:xfrm>
            <a:off x="7315200" y="3657600"/>
            <a:ext cx="685800" cy="685800"/>
          </a:xfrm>
          <a:prstGeom prst="rect">
            <a:avLst/>
          </a:prstGeom>
          <a:noFill/>
          <a:ln>
            <a:solidFill>
              <a:srgbClr val="000000"/>
            </a:solidFill>
          </a:ln>
        </p:spPr>
      </p:sp>
      <p:sp>
        <p:nvSpPr>
          <p:cNvPr id="678" name="TextShape 38"/>
          <p:cNvSpPr txBox="1"/>
          <p:nvPr/>
        </p:nvSpPr>
        <p:spPr>
          <a:xfrm>
            <a:off x="1942920" y="20574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679" name="Rectangle 39"/>
          <p:cNvSpPr/>
          <p:nvPr/>
        </p:nvSpPr>
        <p:spPr>
          <a:xfrm>
            <a:off x="2286000" y="6400800"/>
            <a:ext cx="685800" cy="228600"/>
          </a:xfrm>
          <a:prstGeom prst="rect">
            <a:avLst/>
          </a:prstGeom>
          <a:solidFill>
            <a:srgbClr val="dc2300"/>
          </a:solidFill>
          <a:ln>
            <a:solidFill>
              <a:srgbClr val="000000"/>
            </a:solidFill>
          </a:ln>
        </p:spPr>
      </p:sp>
      <p:sp>
        <p:nvSpPr>
          <p:cNvPr id="680" name="Rectangle 40"/>
          <p:cNvSpPr/>
          <p:nvPr/>
        </p:nvSpPr>
        <p:spPr>
          <a:xfrm>
            <a:off x="3657600" y="2286000"/>
            <a:ext cx="685800" cy="685800"/>
          </a:xfrm>
          <a:prstGeom prst="rect">
            <a:avLst/>
          </a:prstGeom>
          <a:solidFill>
            <a:srgbClr val="33cc66"/>
          </a:solidFill>
          <a:ln>
            <a:solidFill>
              <a:srgbClr val="000000"/>
            </a:solidFill>
          </a:ln>
        </p:spPr>
      </p:sp>
      <p:sp>
        <p:nvSpPr>
          <p:cNvPr id="681" name="TextShape 41"/>
          <p:cNvSpPr txBox="1"/>
          <p:nvPr/>
        </p:nvSpPr>
        <p:spPr>
          <a:xfrm>
            <a:off x="3771720" y="228852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682" name="Rectangle 42"/>
          <p:cNvSpPr/>
          <p:nvPr/>
        </p:nvSpPr>
        <p:spPr>
          <a:xfrm>
            <a:off x="3657600" y="1600200"/>
            <a:ext cx="685800" cy="685800"/>
          </a:xfrm>
          <a:prstGeom prst="rect">
            <a:avLst/>
          </a:prstGeom>
          <a:solidFill>
            <a:srgbClr val="dc2300"/>
          </a:solidFill>
          <a:ln>
            <a:solidFill>
              <a:srgbClr val="000000"/>
            </a:solidFill>
          </a:ln>
        </p:spPr>
      </p:sp>
      <p:sp>
        <p:nvSpPr>
          <p:cNvPr id="683" name="Rectangle 43"/>
          <p:cNvSpPr/>
          <p:nvPr/>
        </p:nvSpPr>
        <p:spPr>
          <a:xfrm>
            <a:off x="3657600" y="2971800"/>
            <a:ext cx="685800" cy="228600"/>
          </a:xfrm>
          <a:prstGeom prst="rect">
            <a:avLst/>
          </a:prstGeom>
          <a:solidFill>
            <a:srgbClr val="dc2300"/>
          </a:solidFill>
          <a:ln>
            <a:solidFill>
              <a:srgbClr val="000000"/>
            </a:solidFill>
          </a:ln>
        </p:spPr>
      </p:sp>
      <p:sp>
        <p:nvSpPr>
          <p:cNvPr id="684" name="Rectangle 44"/>
          <p:cNvSpPr/>
          <p:nvPr/>
        </p:nvSpPr>
        <p:spPr>
          <a:xfrm>
            <a:off x="3657600" y="3200400"/>
            <a:ext cx="685800" cy="228600"/>
          </a:xfrm>
          <a:prstGeom prst="rect">
            <a:avLst/>
          </a:prstGeom>
          <a:solidFill>
            <a:srgbClr val="99ccff"/>
          </a:solidFill>
          <a:ln>
            <a:solidFill>
              <a:srgbClr val="000000"/>
            </a:solidFill>
          </a:ln>
        </p:spPr>
      </p:sp>
      <p:sp>
        <p:nvSpPr>
          <p:cNvPr id="685" name="Rectangle 45"/>
          <p:cNvSpPr/>
          <p:nvPr/>
        </p:nvSpPr>
        <p:spPr>
          <a:xfrm>
            <a:off x="3657600" y="3429000"/>
            <a:ext cx="685800" cy="228600"/>
          </a:xfrm>
          <a:prstGeom prst="rect">
            <a:avLst/>
          </a:prstGeom>
          <a:solidFill>
            <a:srgbClr val="33cc66"/>
          </a:solidFill>
          <a:ln>
            <a:solidFill>
              <a:srgbClr val="000000"/>
            </a:solidFill>
          </a:ln>
        </p:spPr>
      </p:sp>
      <p:sp>
        <p:nvSpPr>
          <p:cNvPr id="686" name="Rectangle 46"/>
          <p:cNvSpPr/>
          <p:nvPr/>
        </p:nvSpPr>
        <p:spPr>
          <a:xfrm>
            <a:off x="3657960" y="3200760"/>
            <a:ext cx="685800" cy="228600"/>
          </a:xfrm>
          <a:prstGeom prst="rect">
            <a:avLst/>
          </a:prstGeom>
          <a:solidFill>
            <a:srgbClr val="99ccff"/>
          </a:solidFill>
          <a:ln>
            <a:solidFill>
              <a:srgbClr val="000000"/>
            </a:solidFill>
          </a:ln>
        </p:spPr>
      </p:sp>
      <p:sp>
        <p:nvSpPr>
          <p:cNvPr id="687" name="TextShape 47"/>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688" name="TextShape 48"/>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689" name="TextShape 49"/>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690" name="TextShape 50"/>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691" name="TextShape 51"/>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692" name="TextShape 52"/>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693" name="TextShape 53"/>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303" dur="indefinite" restart="never" nodeType="tmRoot">
          <p:childTnLst>
            <p:seq>
              <p:cTn id="304" nodeType="mainSeq">
                <p:childTnLst>
                  <p:par>
                    <p:cTn id="305" fill="freeze">
                      <p:stCondLst>
                        <p:cond delay="0"/>
                      </p:stCondLst>
                      <p:childTnLst>
                        <p:par>
                          <p:cTn id="306" fill="freeze">
                            <p:stCondLst>
                              <p:cond delay="0"/>
                            </p:stCondLst>
                            <p:childTnLst>
                              <p:par>
                                <p:cTn id="307" nodeType="withEffect" fill="hold" presetClass="path">
                                  <p:stCondLst>
                                    <p:cond delay="0"/>
                                  </p:stCondLst>
                                  <p:childTnLst/>
                                </p:cTn>
                              </p:par>
                              <p:par>
                                <p:cTn id="308" nodeType="withEffect" fill="hold" presetClass="path">
                                  <p:stCondLst>
                                    <p:cond delay="0"/>
                                  </p:stCondLst>
                                  <p:childTnLst/>
                                </p:cTn>
                              </p:par>
                              <p:par>
                                <p:cTn id="309" nodeType="withEffect" fill="hold" presetClass="path">
                                  <p:stCondLst>
                                    <p:cond delay="0"/>
                                  </p:stCondLst>
                                  <p:childTnLst/>
                                </p:cTn>
                              </p:par>
                            </p:childTnLst>
                          </p:cTn>
                        </p:par>
                        <p:par>
                          <p:cTn id="310" fill="freeze">
                            <p:stCondLst>
                              <p:cond delay="500"/>
                            </p:stCondLst>
                            <p:childTnLst>
                              <p:par>
                                <p:cTn id="311" nodeType="afterEffect" fill="hold" presetClass="entr" presetID="1">
                                  <p:stCondLst>
                                    <p:cond delay="0"/>
                                  </p:stCondLst>
                                  <p:childTnLst>
                                    <p:set>
                                      <p:cBhvr>
                                        <p:cTn id="312" dur="1" fill="hold">
                                          <p:stCondLst>
                                            <p:cond delay="0"/>
                                          </p:stCondLst>
                                        </p:cTn>
                                        <p:tgtEl>
                                          <p:spTgt spid="-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Problems with Usual Method</a:t>
            </a:r>
            <a:endParaRPr b="0" lang="en-US" sz="4400" spc="-1" strike="noStrike">
              <a:solidFill>
                <a:srgbClr val="000000"/>
              </a:solidFill>
              <a:uFill>
                <a:solidFill>
                  <a:srgbClr val="ffffff"/>
                </a:solidFill>
              </a:uFill>
              <a:latin typeface="Arial"/>
            </a:endParaRPr>
          </a:p>
        </p:txBody>
      </p:sp>
      <p:sp>
        <p:nvSpPr>
          <p:cNvPr id="49" name="TextShape 2"/>
          <p:cNvSpPr txBox="1"/>
          <p:nvPr/>
        </p:nvSpPr>
        <p:spPr>
          <a:xfrm>
            <a:off x="504000" y="1769040"/>
            <a:ext cx="9071640" cy="49892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Usual method:</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Each voter has a set number of votes</a:t>
            </a:r>
            <a:endParaRPr b="0" lang="en-US" sz="2800" spc="-1" strike="noStrike">
              <a:solidFill>
                <a:srgbClr val="000000"/>
              </a:solidFill>
              <a:uFill>
                <a:solidFill>
                  <a:srgbClr val="ffffff"/>
                </a:solidFill>
              </a:uFill>
              <a:latin typeface="Arial"/>
            </a:endParaRPr>
          </a:p>
          <a:p>
            <a:pPr lvl="1" marL="864000" indent="-324000">
              <a:lnSpc>
                <a:spcPts val="51"/>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Projects with most votes are funded until money runs out</a:t>
            </a:r>
            <a:endParaRPr b="0" lang="en-US" sz="2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Problems</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Tactical voting</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Plurality rule</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Not cost-aware </a:t>
            </a:r>
            <a:endParaRPr b="0" lang="en-US" sz="2800" spc="-1" strike="noStrike">
              <a:solidFill>
                <a:srgbClr val="000000"/>
              </a:solidFill>
              <a:uFill>
                <a:solidFill>
                  <a:srgbClr val="ffffff"/>
                </a:solidFill>
              </a:uFill>
              <a:latin typeface="Arial"/>
            </a:endParaRPr>
          </a:p>
        </p:txBody>
      </p:sp>
    </p:spTree>
  </p:cSld>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4" name="Rectangle 1"/>
          <p:cNvSpPr/>
          <p:nvPr/>
        </p:nvSpPr>
        <p:spPr>
          <a:xfrm>
            <a:off x="1828800" y="1600200"/>
            <a:ext cx="685800" cy="685800"/>
          </a:xfrm>
          <a:prstGeom prst="rect">
            <a:avLst/>
          </a:prstGeom>
          <a:noFill/>
          <a:ln>
            <a:solidFill>
              <a:srgbClr val="000000"/>
            </a:solidFill>
          </a:ln>
        </p:spPr>
      </p:sp>
      <p:sp>
        <p:nvSpPr>
          <p:cNvPr id="695" name="Rectangle 2"/>
          <p:cNvSpPr/>
          <p:nvPr/>
        </p:nvSpPr>
        <p:spPr>
          <a:xfrm>
            <a:off x="1828800" y="2286000"/>
            <a:ext cx="685800" cy="685800"/>
          </a:xfrm>
          <a:prstGeom prst="rect">
            <a:avLst/>
          </a:prstGeom>
          <a:noFill/>
          <a:ln>
            <a:solidFill>
              <a:srgbClr val="000000"/>
            </a:solidFill>
          </a:ln>
        </p:spPr>
      </p:sp>
      <p:sp>
        <p:nvSpPr>
          <p:cNvPr id="696" name="Rectangle 3"/>
          <p:cNvSpPr/>
          <p:nvPr/>
        </p:nvSpPr>
        <p:spPr>
          <a:xfrm>
            <a:off x="1828800" y="2514600"/>
            <a:ext cx="685800" cy="457200"/>
          </a:xfrm>
          <a:prstGeom prst="rect">
            <a:avLst/>
          </a:prstGeom>
          <a:solidFill>
            <a:srgbClr val="33cc66"/>
          </a:solidFill>
          <a:ln>
            <a:solidFill>
              <a:srgbClr val="000000"/>
            </a:solidFill>
          </a:ln>
        </p:spPr>
      </p:sp>
      <p:sp>
        <p:nvSpPr>
          <p:cNvPr id="697" name="Rectangle 4"/>
          <p:cNvSpPr/>
          <p:nvPr/>
        </p:nvSpPr>
        <p:spPr>
          <a:xfrm>
            <a:off x="1828800" y="2057400"/>
            <a:ext cx="685800" cy="457200"/>
          </a:xfrm>
          <a:prstGeom prst="rect">
            <a:avLst/>
          </a:prstGeom>
          <a:solidFill>
            <a:srgbClr val="99ccff"/>
          </a:solidFill>
          <a:ln>
            <a:solidFill>
              <a:srgbClr val="000000"/>
            </a:solidFill>
          </a:ln>
        </p:spPr>
      </p:sp>
      <p:sp>
        <p:nvSpPr>
          <p:cNvPr id="698" name="Rectangle 5"/>
          <p:cNvSpPr/>
          <p:nvPr/>
        </p:nvSpPr>
        <p:spPr>
          <a:xfrm>
            <a:off x="1828800" y="1600200"/>
            <a:ext cx="685800" cy="457200"/>
          </a:xfrm>
          <a:prstGeom prst="rect">
            <a:avLst/>
          </a:prstGeom>
          <a:solidFill>
            <a:srgbClr val="dc2300"/>
          </a:solidFill>
          <a:ln>
            <a:solidFill>
              <a:srgbClr val="000000"/>
            </a:solidFill>
          </a:ln>
        </p:spPr>
      </p:sp>
      <p:sp>
        <p:nvSpPr>
          <p:cNvPr id="699" name="CustomShape 6"/>
          <p:cNvSpPr/>
          <p:nvPr/>
        </p:nvSpPr>
        <p:spPr>
          <a:xfrm>
            <a:off x="1143000" y="5715000"/>
            <a:ext cx="914400" cy="914400"/>
          </a:xfrm>
          <a:prstGeom prst="smileyFace">
            <a:avLst>
              <a:gd name="adj" fmla="val 17520"/>
            </a:avLst>
          </a:prstGeom>
          <a:solidFill>
            <a:srgbClr val="dc2300"/>
          </a:solidFill>
          <a:ln>
            <a:solidFill>
              <a:srgbClr val="000000"/>
            </a:solidFill>
          </a:ln>
        </p:spPr>
        <p:style>
          <a:lnRef idx="0"/>
          <a:fillRef idx="0"/>
          <a:effectRef idx="0"/>
          <a:fontRef idx="minor"/>
        </p:style>
      </p:sp>
      <p:sp>
        <p:nvSpPr>
          <p:cNvPr id="700" name="CustomShape 7"/>
          <p:cNvSpPr/>
          <p:nvPr/>
        </p:nvSpPr>
        <p:spPr>
          <a:xfrm>
            <a:off x="41148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701" name="CustomShape 8"/>
          <p:cNvSpPr/>
          <p:nvPr/>
        </p:nvSpPr>
        <p:spPr>
          <a:xfrm>
            <a:off x="6858000" y="5715000"/>
            <a:ext cx="914400" cy="914400"/>
          </a:xfrm>
          <a:prstGeom prst="smileyFace">
            <a:avLst>
              <a:gd name="adj" fmla="val 17520"/>
            </a:avLst>
          </a:prstGeom>
          <a:solidFill>
            <a:srgbClr val="33cc66"/>
          </a:solidFill>
          <a:ln>
            <a:solidFill>
              <a:srgbClr val="000000"/>
            </a:solidFill>
          </a:ln>
        </p:spPr>
        <p:style>
          <a:lnRef idx="0"/>
          <a:fillRef idx="0"/>
          <a:effectRef idx="0"/>
          <a:fontRef idx="minor"/>
        </p:style>
      </p:sp>
      <p:sp>
        <p:nvSpPr>
          <p:cNvPr id="702" name="Rectangle 9"/>
          <p:cNvSpPr/>
          <p:nvPr/>
        </p:nvSpPr>
        <p:spPr>
          <a:xfrm>
            <a:off x="6400800" y="1600200"/>
            <a:ext cx="685800" cy="685800"/>
          </a:xfrm>
          <a:prstGeom prst="rect">
            <a:avLst/>
          </a:prstGeom>
          <a:solidFill>
            <a:srgbClr val="99ccff"/>
          </a:solidFill>
          <a:ln>
            <a:solidFill>
              <a:srgbClr val="000000"/>
            </a:solidFill>
          </a:ln>
        </p:spPr>
      </p:sp>
      <p:sp>
        <p:nvSpPr>
          <p:cNvPr id="703" name="Rectangle 10"/>
          <p:cNvSpPr/>
          <p:nvPr/>
        </p:nvSpPr>
        <p:spPr>
          <a:xfrm>
            <a:off x="2743200" y="1600200"/>
            <a:ext cx="685800" cy="685800"/>
          </a:xfrm>
          <a:prstGeom prst="rect">
            <a:avLst/>
          </a:prstGeom>
          <a:solidFill>
            <a:srgbClr val="99ccff"/>
          </a:solidFill>
          <a:ln>
            <a:solidFill>
              <a:srgbClr val="000000"/>
            </a:solidFill>
          </a:ln>
        </p:spPr>
      </p:sp>
      <p:sp>
        <p:nvSpPr>
          <p:cNvPr id="704" name="Rectangle 11"/>
          <p:cNvSpPr/>
          <p:nvPr/>
        </p:nvSpPr>
        <p:spPr>
          <a:xfrm>
            <a:off x="6400800" y="2286000"/>
            <a:ext cx="685800" cy="685800"/>
          </a:xfrm>
          <a:prstGeom prst="rect">
            <a:avLst/>
          </a:prstGeom>
          <a:solidFill>
            <a:srgbClr val="33cc66"/>
          </a:solidFill>
          <a:ln>
            <a:solidFill>
              <a:srgbClr val="000000"/>
            </a:solidFill>
          </a:ln>
        </p:spPr>
      </p:sp>
      <p:sp>
        <p:nvSpPr>
          <p:cNvPr id="705" name="Rectangle 12"/>
          <p:cNvSpPr/>
          <p:nvPr/>
        </p:nvSpPr>
        <p:spPr>
          <a:xfrm>
            <a:off x="6400800" y="2971800"/>
            <a:ext cx="685800" cy="685800"/>
          </a:xfrm>
          <a:prstGeom prst="rect">
            <a:avLst/>
          </a:prstGeom>
          <a:solidFill>
            <a:srgbClr val="dc2300"/>
          </a:solidFill>
          <a:ln>
            <a:solidFill>
              <a:srgbClr val="000000"/>
            </a:solidFill>
          </a:ln>
        </p:spPr>
      </p:sp>
      <p:sp>
        <p:nvSpPr>
          <p:cNvPr id="706" name="TextShape 13"/>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Example</a:t>
            </a:r>
            <a:endParaRPr b="0" lang="en-US" sz="4400" spc="-1" strike="noStrike">
              <a:solidFill>
                <a:srgbClr val="000000"/>
              </a:solidFill>
              <a:uFill>
                <a:solidFill>
                  <a:srgbClr val="ffffff"/>
                </a:solidFill>
              </a:uFill>
              <a:latin typeface="Arial"/>
            </a:endParaRPr>
          </a:p>
        </p:txBody>
      </p:sp>
      <p:sp>
        <p:nvSpPr>
          <p:cNvPr id="707" name="Rectangle 14"/>
          <p:cNvSpPr/>
          <p:nvPr/>
        </p:nvSpPr>
        <p:spPr>
          <a:xfrm>
            <a:off x="2743200" y="1600200"/>
            <a:ext cx="685800" cy="685800"/>
          </a:xfrm>
          <a:prstGeom prst="rect">
            <a:avLst/>
          </a:prstGeom>
          <a:noFill/>
          <a:ln>
            <a:solidFill>
              <a:srgbClr val="000000"/>
            </a:solidFill>
          </a:ln>
        </p:spPr>
      </p:sp>
      <p:sp>
        <p:nvSpPr>
          <p:cNvPr id="708" name="Rectangle 15"/>
          <p:cNvSpPr/>
          <p:nvPr/>
        </p:nvSpPr>
        <p:spPr>
          <a:xfrm>
            <a:off x="2743200" y="2286000"/>
            <a:ext cx="685800" cy="685800"/>
          </a:xfrm>
          <a:prstGeom prst="rect">
            <a:avLst/>
          </a:prstGeom>
          <a:noFill/>
          <a:ln>
            <a:solidFill>
              <a:srgbClr val="000000"/>
            </a:solidFill>
          </a:ln>
        </p:spPr>
      </p:sp>
      <p:sp>
        <p:nvSpPr>
          <p:cNvPr id="709" name="Rectangle 16"/>
          <p:cNvSpPr/>
          <p:nvPr/>
        </p:nvSpPr>
        <p:spPr>
          <a:xfrm>
            <a:off x="4572000" y="1600200"/>
            <a:ext cx="685800" cy="685800"/>
          </a:xfrm>
          <a:prstGeom prst="rect">
            <a:avLst/>
          </a:prstGeom>
          <a:noFill/>
          <a:ln>
            <a:solidFill>
              <a:srgbClr val="000000"/>
            </a:solidFill>
          </a:ln>
        </p:spPr>
      </p:sp>
      <p:sp>
        <p:nvSpPr>
          <p:cNvPr id="710" name="Rectangle 17"/>
          <p:cNvSpPr/>
          <p:nvPr/>
        </p:nvSpPr>
        <p:spPr>
          <a:xfrm>
            <a:off x="4572000" y="2286000"/>
            <a:ext cx="685800" cy="685800"/>
          </a:xfrm>
          <a:prstGeom prst="rect">
            <a:avLst/>
          </a:prstGeom>
          <a:noFill/>
          <a:ln>
            <a:solidFill>
              <a:srgbClr val="000000"/>
            </a:solidFill>
          </a:ln>
        </p:spPr>
      </p:sp>
      <p:sp>
        <p:nvSpPr>
          <p:cNvPr id="711" name="Rectangle 18"/>
          <p:cNvSpPr/>
          <p:nvPr/>
        </p:nvSpPr>
        <p:spPr>
          <a:xfrm>
            <a:off x="4572000" y="2971800"/>
            <a:ext cx="685800" cy="685800"/>
          </a:xfrm>
          <a:prstGeom prst="rect">
            <a:avLst/>
          </a:prstGeom>
          <a:noFill/>
          <a:ln>
            <a:solidFill>
              <a:srgbClr val="000000"/>
            </a:solidFill>
          </a:ln>
        </p:spPr>
      </p:sp>
      <p:sp>
        <p:nvSpPr>
          <p:cNvPr id="712" name="Rectangle 19"/>
          <p:cNvSpPr/>
          <p:nvPr/>
        </p:nvSpPr>
        <p:spPr>
          <a:xfrm>
            <a:off x="5486400" y="1600200"/>
            <a:ext cx="685800" cy="685800"/>
          </a:xfrm>
          <a:prstGeom prst="rect">
            <a:avLst/>
          </a:prstGeom>
          <a:noFill/>
          <a:ln>
            <a:solidFill>
              <a:srgbClr val="000000"/>
            </a:solidFill>
          </a:ln>
        </p:spPr>
      </p:sp>
      <p:sp>
        <p:nvSpPr>
          <p:cNvPr id="713" name="Rectangle 20"/>
          <p:cNvSpPr/>
          <p:nvPr/>
        </p:nvSpPr>
        <p:spPr>
          <a:xfrm>
            <a:off x="5486400" y="2286000"/>
            <a:ext cx="685800" cy="685800"/>
          </a:xfrm>
          <a:prstGeom prst="rect">
            <a:avLst/>
          </a:prstGeom>
          <a:noFill/>
          <a:ln>
            <a:solidFill>
              <a:srgbClr val="000000"/>
            </a:solidFill>
          </a:ln>
        </p:spPr>
      </p:sp>
      <p:sp>
        <p:nvSpPr>
          <p:cNvPr id="714" name="Rectangle 21"/>
          <p:cNvSpPr/>
          <p:nvPr/>
        </p:nvSpPr>
        <p:spPr>
          <a:xfrm>
            <a:off x="5486400" y="2971800"/>
            <a:ext cx="685800" cy="685800"/>
          </a:xfrm>
          <a:prstGeom prst="rect">
            <a:avLst/>
          </a:prstGeom>
          <a:noFill/>
          <a:ln>
            <a:solidFill>
              <a:srgbClr val="000000"/>
            </a:solidFill>
          </a:ln>
        </p:spPr>
      </p:sp>
      <p:sp>
        <p:nvSpPr>
          <p:cNvPr id="715" name="Rectangle 22"/>
          <p:cNvSpPr/>
          <p:nvPr/>
        </p:nvSpPr>
        <p:spPr>
          <a:xfrm>
            <a:off x="5486400" y="3657600"/>
            <a:ext cx="685800" cy="685800"/>
          </a:xfrm>
          <a:prstGeom prst="rect">
            <a:avLst/>
          </a:prstGeom>
          <a:noFill/>
          <a:ln>
            <a:solidFill>
              <a:srgbClr val="000000"/>
            </a:solidFill>
          </a:ln>
        </p:spPr>
      </p:sp>
      <p:sp>
        <p:nvSpPr>
          <p:cNvPr id="716" name="Rectangle 23"/>
          <p:cNvSpPr/>
          <p:nvPr/>
        </p:nvSpPr>
        <p:spPr>
          <a:xfrm>
            <a:off x="6400800" y="1600200"/>
            <a:ext cx="685800" cy="685800"/>
          </a:xfrm>
          <a:prstGeom prst="rect">
            <a:avLst/>
          </a:prstGeom>
          <a:noFill/>
          <a:ln>
            <a:solidFill>
              <a:srgbClr val="000000"/>
            </a:solidFill>
          </a:ln>
        </p:spPr>
      </p:sp>
      <p:sp>
        <p:nvSpPr>
          <p:cNvPr id="717" name="Rectangle 24"/>
          <p:cNvSpPr/>
          <p:nvPr/>
        </p:nvSpPr>
        <p:spPr>
          <a:xfrm>
            <a:off x="6400800" y="2286000"/>
            <a:ext cx="685800" cy="685800"/>
          </a:xfrm>
          <a:prstGeom prst="rect">
            <a:avLst/>
          </a:prstGeom>
          <a:noFill/>
          <a:ln>
            <a:solidFill>
              <a:srgbClr val="000000"/>
            </a:solidFill>
          </a:ln>
        </p:spPr>
      </p:sp>
      <p:sp>
        <p:nvSpPr>
          <p:cNvPr id="718" name="Rectangle 25"/>
          <p:cNvSpPr/>
          <p:nvPr/>
        </p:nvSpPr>
        <p:spPr>
          <a:xfrm>
            <a:off x="6400800" y="2971800"/>
            <a:ext cx="685800" cy="685800"/>
          </a:xfrm>
          <a:prstGeom prst="rect">
            <a:avLst/>
          </a:prstGeom>
          <a:noFill/>
          <a:ln>
            <a:solidFill>
              <a:srgbClr val="000000"/>
            </a:solidFill>
          </a:ln>
        </p:spPr>
      </p:sp>
      <p:sp>
        <p:nvSpPr>
          <p:cNvPr id="719" name="Rectangle 26"/>
          <p:cNvSpPr/>
          <p:nvPr/>
        </p:nvSpPr>
        <p:spPr>
          <a:xfrm>
            <a:off x="6400800" y="3657600"/>
            <a:ext cx="685800" cy="685800"/>
          </a:xfrm>
          <a:prstGeom prst="rect">
            <a:avLst/>
          </a:prstGeom>
          <a:noFill/>
          <a:ln>
            <a:solidFill>
              <a:srgbClr val="000000"/>
            </a:solidFill>
          </a:ln>
        </p:spPr>
      </p:sp>
      <p:sp>
        <p:nvSpPr>
          <p:cNvPr id="720" name="Rectangle 27"/>
          <p:cNvSpPr/>
          <p:nvPr/>
        </p:nvSpPr>
        <p:spPr>
          <a:xfrm>
            <a:off x="7315200" y="1600200"/>
            <a:ext cx="685800" cy="685800"/>
          </a:xfrm>
          <a:prstGeom prst="rect">
            <a:avLst/>
          </a:prstGeom>
          <a:noFill/>
          <a:ln>
            <a:solidFill>
              <a:srgbClr val="000000"/>
            </a:solidFill>
          </a:ln>
        </p:spPr>
      </p:sp>
      <p:sp>
        <p:nvSpPr>
          <p:cNvPr id="721" name="Rectangle 28"/>
          <p:cNvSpPr/>
          <p:nvPr/>
        </p:nvSpPr>
        <p:spPr>
          <a:xfrm>
            <a:off x="7315200" y="2286000"/>
            <a:ext cx="685800" cy="685800"/>
          </a:xfrm>
          <a:prstGeom prst="rect">
            <a:avLst/>
          </a:prstGeom>
          <a:noFill/>
          <a:ln>
            <a:solidFill>
              <a:srgbClr val="000000"/>
            </a:solidFill>
          </a:ln>
        </p:spPr>
      </p:sp>
      <p:sp>
        <p:nvSpPr>
          <p:cNvPr id="722" name="Rectangle 29"/>
          <p:cNvSpPr/>
          <p:nvPr/>
        </p:nvSpPr>
        <p:spPr>
          <a:xfrm>
            <a:off x="7315200" y="2971800"/>
            <a:ext cx="685800" cy="685800"/>
          </a:xfrm>
          <a:prstGeom prst="rect">
            <a:avLst/>
          </a:prstGeom>
          <a:noFill/>
          <a:ln>
            <a:solidFill>
              <a:srgbClr val="000000"/>
            </a:solidFill>
          </a:ln>
        </p:spPr>
      </p:sp>
      <p:sp>
        <p:nvSpPr>
          <p:cNvPr id="723" name="Rectangle 30"/>
          <p:cNvSpPr/>
          <p:nvPr/>
        </p:nvSpPr>
        <p:spPr>
          <a:xfrm>
            <a:off x="7315200" y="3657600"/>
            <a:ext cx="685800" cy="685800"/>
          </a:xfrm>
          <a:prstGeom prst="rect">
            <a:avLst/>
          </a:prstGeom>
          <a:noFill/>
          <a:ln>
            <a:solidFill>
              <a:srgbClr val="000000"/>
            </a:solidFill>
          </a:ln>
        </p:spPr>
      </p:sp>
      <p:sp>
        <p:nvSpPr>
          <p:cNvPr id="724" name="TextShape 31"/>
          <p:cNvSpPr txBox="1"/>
          <p:nvPr/>
        </p:nvSpPr>
        <p:spPr>
          <a:xfrm>
            <a:off x="1942920" y="20574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725" name="Rectangle 32"/>
          <p:cNvSpPr/>
          <p:nvPr/>
        </p:nvSpPr>
        <p:spPr>
          <a:xfrm>
            <a:off x="3657600" y="3200400"/>
            <a:ext cx="685800" cy="228600"/>
          </a:xfrm>
          <a:prstGeom prst="rect">
            <a:avLst/>
          </a:prstGeom>
          <a:solidFill>
            <a:srgbClr val="99ccff"/>
          </a:solidFill>
          <a:ln>
            <a:solidFill>
              <a:srgbClr val="000000"/>
            </a:solidFill>
          </a:ln>
        </p:spPr>
      </p:sp>
      <p:sp>
        <p:nvSpPr>
          <p:cNvPr id="726" name="Rectangle 33"/>
          <p:cNvSpPr/>
          <p:nvPr/>
        </p:nvSpPr>
        <p:spPr>
          <a:xfrm>
            <a:off x="3657600" y="3429000"/>
            <a:ext cx="685800" cy="228600"/>
          </a:xfrm>
          <a:prstGeom prst="rect">
            <a:avLst/>
          </a:prstGeom>
          <a:solidFill>
            <a:srgbClr val="33cc66"/>
          </a:solidFill>
          <a:ln>
            <a:solidFill>
              <a:srgbClr val="000000"/>
            </a:solidFill>
          </a:ln>
        </p:spPr>
      </p:sp>
      <p:sp>
        <p:nvSpPr>
          <p:cNvPr id="727" name="Rectangle 34"/>
          <p:cNvSpPr/>
          <p:nvPr/>
        </p:nvSpPr>
        <p:spPr>
          <a:xfrm>
            <a:off x="3657600" y="2286000"/>
            <a:ext cx="685800" cy="685800"/>
          </a:xfrm>
          <a:prstGeom prst="rect">
            <a:avLst/>
          </a:prstGeom>
          <a:solidFill>
            <a:srgbClr val="33cc66"/>
          </a:solidFill>
          <a:ln>
            <a:solidFill>
              <a:srgbClr val="000000"/>
            </a:solidFill>
          </a:ln>
        </p:spPr>
      </p:sp>
      <p:sp>
        <p:nvSpPr>
          <p:cNvPr id="728" name="Rectangle 35"/>
          <p:cNvSpPr/>
          <p:nvPr/>
        </p:nvSpPr>
        <p:spPr>
          <a:xfrm>
            <a:off x="3657600" y="1600200"/>
            <a:ext cx="685800" cy="685800"/>
          </a:xfrm>
          <a:prstGeom prst="rect">
            <a:avLst/>
          </a:prstGeom>
          <a:solidFill>
            <a:srgbClr val="dc2300"/>
          </a:solidFill>
          <a:ln>
            <a:solidFill>
              <a:srgbClr val="000000"/>
            </a:solidFill>
          </a:ln>
        </p:spPr>
      </p:sp>
      <p:sp>
        <p:nvSpPr>
          <p:cNvPr id="729" name="Rectangle 36"/>
          <p:cNvSpPr/>
          <p:nvPr/>
        </p:nvSpPr>
        <p:spPr>
          <a:xfrm>
            <a:off x="3657600" y="1600200"/>
            <a:ext cx="685800" cy="685800"/>
          </a:xfrm>
          <a:prstGeom prst="rect">
            <a:avLst/>
          </a:prstGeom>
          <a:noFill/>
          <a:ln>
            <a:solidFill>
              <a:srgbClr val="000000"/>
            </a:solidFill>
          </a:ln>
        </p:spPr>
      </p:sp>
      <p:sp>
        <p:nvSpPr>
          <p:cNvPr id="730" name="Rectangle 37"/>
          <p:cNvSpPr/>
          <p:nvPr/>
        </p:nvSpPr>
        <p:spPr>
          <a:xfrm>
            <a:off x="3657600" y="2286000"/>
            <a:ext cx="685800" cy="685800"/>
          </a:xfrm>
          <a:prstGeom prst="rect">
            <a:avLst/>
          </a:prstGeom>
          <a:noFill/>
          <a:ln>
            <a:solidFill>
              <a:srgbClr val="000000"/>
            </a:solidFill>
          </a:ln>
        </p:spPr>
      </p:sp>
      <p:sp>
        <p:nvSpPr>
          <p:cNvPr id="731" name="Rectangle 38"/>
          <p:cNvSpPr/>
          <p:nvPr/>
        </p:nvSpPr>
        <p:spPr>
          <a:xfrm>
            <a:off x="3657600" y="2971800"/>
            <a:ext cx="685800" cy="685800"/>
          </a:xfrm>
          <a:prstGeom prst="rect">
            <a:avLst/>
          </a:prstGeom>
          <a:noFill/>
          <a:ln>
            <a:solidFill>
              <a:srgbClr val="000000"/>
            </a:solidFill>
          </a:ln>
        </p:spPr>
      </p:sp>
      <p:sp>
        <p:nvSpPr>
          <p:cNvPr id="732" name="Rectangle 39"/>
          <p:cNvSpPr/>
          <p:nvPr/>
        </p:nvSpPr>
        <p:spPr>
          <a:xfrm>
            <a:off x="3657600" y="2971800"/>
            <a:ext cx="685800" cy="228600"/>
          </a:xfrm>
          <a:prstGeom prst="rect">
            <a:avLst/>
          </a:prstGeom>
          <a:solidFill>
            <a:srgbClr val="dc2300"/>
          </a:solidFill>
          <a:ln>
            <a:solidFill>
              <a:srgbClr val="000000"/>
            </a:solidFill>
          </a:ln>
        </p:spPr>
      </p:sp>
      <p:sp>
        <p:nvSpPr>
          <p:cNvPr id="733" name="TextShape 40"/>
          <p:cNvSpPr txBox="1"/>
          <p:nvPr/>
        </p:nvSpPr>
        <p:spPr>
          <a:xfrm>
            <a:off x="3771720" y="22860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734" name="TextShape 41"/>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735" name="TextShape 42"/>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736" name="TextShape 43"/>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737" name="TextShape 44"/>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738" name="TextShape 45"/>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739" name="TextShape 46"/>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740" name="TextShape 47"/>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313" dur="indefinite" restart="never" nodeType="tmRoot">
          <p:childTnLst>
            <p:seq>
              <p:cTn id="314" nodeType="mainSeq">
                <p:childTnLst>
                  <p:par>
                    <p:cTn id="315" fill="freeze">
                      <p:stCondLst>
                        <p:cond delay="0"/>
                      </p:stCondLst>
                      <p:childTnLst>
                        <p:par>
                          <p:cTn id="316" fill="freeze">
                            <p:stCondLst>
                              <p:cond delay="0"/>
                            </p:stCondLst>
                            <p:childTnLst>
                              <p:par>
                                <p:cTn id="317" nodeType="withEffect" fill="hold" presetClass="path">
                                  <p:stCondLst>
                                    <p:cond delay="0"/>
                                  </p:stCondLs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1" name="Rectangle 1"/>
          <p:cNvSpPr/>
          <p:nvPr/>
        </p:nvSpPr>
        <p:spPr>
          <a:xfrm>
            <a:off x="1828800" y="1600200"/>
            <a:ext cx="685800" cy="685800"/>
          </a:xfrm>
          <a:prstGeom prst="rect">
            <a:avLst/>
          </a:prstGeom>
          <a:noFill/>
          <a:ln>
            <a:solidFill>
              <a:srgbClr val="000000"/>
            </a:solidFill>
          </a:ln>
        </p:spPr>
      </p:sp>
      <p:sp>
        <p:nvSpPr>
          <p:cNvPr id="742" name="Rectangle 2"/>
          <p:cNvSpPr/>
          <p:nvPr/>
        </p:nvSpPr>
        <p:spPr>
          <a:xfrm>
            <a:off x="1828800" y="2286000"/>
            <a:ext cx="685800" cy="685800"/>
          </a:xfrm>
          <a:prstGeom prst="rect">
            <a:avLst/>
          </a:prstGeom>
          <a:noFill/>
          <a:ln>
            <a:solidFill>
              <a:srgbClr val="000000"/>
            </a:solidFill>
          </a:ln>
        </p:spPr>
      </p:sp>
      <p:sp>
        <p:nvSpPr>
          <p:cNvPr id="743" name="Rectangle 3"/>
          <p:cNvSpPr/>
          <p:nvPr/>
        </p:nvSpPr>
        <p:spPr>
          <a:xfrm>
            <a:off x="1828800" y="2514600"/>
            <a:ext cx="685800" cy="457200"/>
          </a:xfrm>
          <a:prstGeom prst="rect">
            <a:avLst/>
          </a:prstGeom>
          <a:solidFill>
            <a:srgbClr val="33cc66"/>
          </a:solidFill>
          <a:ln>
            <a:solidFill>
              <a:srgbClr val="000000"/>
            </a:solidFill>
          </a:ln>
        </p:spPr>
      </p:sp>
      <p:sp>
        <p:nvSpPr>
          <p:cNvPr id="744" name="Rectangle 4"/>
          <p:cNvSpPr/>
          <p:nvPr/>
        </p:nvSpPr>
        <p:spPr>
          <a:xfrm>
            <a:off x="1828800" y="2057400"/>
            <a:ext cx="685800" cy="457200"/>
          </a:xfrm>
          <a:prstGeom prst="rect">
            <a:avLst/>
          </a:prstGeom>
          <a:solidFill>
            <a:srgbClr val="99ccff"/>
          </a:solidFill>
          <a:ln>
            <a:solidFill>
              <a:srgbClr val="000000"/>
            </a:solidFill>
          </a:ln>
        </p:spPr>
      </p:sp>
      <p:sp>
        <p:nvSpPr>
          <p:cNvPr id="745" name="Rectangle 5"/>
          <p:cNvSpPr/>
          <p:nvPr/>
        </p:nvSpPr>
        <p:spPr>
          <a:xfrm>
            <a:off x="1828800" y="1600200"/>
            <a:ext cx="685800" cy="457200"/>
          </a:xfrm>
          <a:prstGeom prst="rect">
            <a:avLst/>
          </a:prstGeom>
          <a:solidFill>
            <a:srgbClr val="dc2300"/>
          </a:solidFill>
          <a:ln>
            <a:solidFill>
              <a:srgbClr val="000000"/>
            </a:solidFill>
          </a:ln>
        </p:spPr>
      </p:sp>
      <p:sp>
        <p:nvSpPr>
          <p:cNvPr id="746" name="CustomShape 6"/>
          <p:cNvSpPr/>
          <p:nvPr/>
        </p:nvSpPr>
        <p:spPr>
          <a:xfrm>
            <a:off x="1143000" y="5715000"/>
            <a:ext cx="914400" cy="914400"/>
          </a:xfrm>
          <a:prstGeom prst="smileyFace">
            <a:avLst>
              <a:gd name="adj" fmla="val 17520"/>
            </a:avLst>
          </a:prstGeom>
          <a:solidFill>
            <a:srgbClr val="dc2300"/>
          </a:solidFill>
          <a:ln>
            <a:solidFill>
              <a:srgbClr val="000000"/>
            </a:solidFill>
          </a:ln>
        </p:spPr>
        <p:style>
          <a:lnRef idx="0"/>
          <a:fillRef idx="0"/>
          <a:effectRef idx="0"/>
          <a:fontRef idx="minor"/>
        </p:style>
      </p:sp>
      <p:sp>
        <p:nvSpPr>
          <p:cNvPr id="747" name="CustomShape 7"/>
          <p:cNvSpPr/>
          <p:nvPr/>
        </p:nvSpPr>
        <p:spPr>
          <a:xfrm>
            <a:off x="4114800" y="5715000"/>
            <a:ext cx="914400" cy="914400"/>
          </a:xfrm>
          <a:prstGeom prst="smileyFace">
            <a:avLst>
              <a:gd name="adj" fmla="val 17520"/>
            </a:avLst>
          </a:prstGeom>
          <a:solidFill>
            <a:srgbClr val="99ccff"/>
          </a:solidFill>
          <a:ln>
            <a:solidFill>
              <a:srgbClr val="000000"/>
            </a:solidFill>
          </a:ln>
        </p:spPr>
        <p:style>
          <a:lnRef idx="0"/>
          <a:fillRef idx="0"/>
          <a:effectRef idx="0"/>
          <a:fontRef idx="minor"/>
        </p:style>
      </p:sp>
      <p:sp>
        <p:nvSpPr>
          <p:cNvPr id="748" name="CustomShape 8"/>
          <p:cNvSpPr/>
          <p:nvPr/>
        </p:nvSpPr>
        <p:spPr>
          <a:xfrm>
            <a:off x="6858000" y="5715000"/>
            <a:ext cx="914400" cy="914400"/>
          </a:xfrm>
          <a:prstGeom prst="smileyFace">
            <a:avLst>
              <a:gd name="adj" fmla="val 17520"/>
            </a:avLst>
          </a:prstGeom>
          <a:solidFill>
            <a:srgbClr val="33cc66"/>
          </a:solidFill>
          <a:ln>
            <a:solidFill>
              <a:srgbClr val="000000"/>
            </a:solidFill>
          </a:ln>
        </p:spPr>
        <p:style>
          <a:lnRef idx="0"/>
          <a:fillRef idx="0"/>
          <a:effectRef idx="0"/>
          <a:fontRef idx="minor"/>
        </p:style>
      </p:sp>
      <p:sp>
        <p:nvSpPr>
          <p:cNvPr id="749" name="Rectangle 9"/>
          <p:cNvSpPr/>
          <p:nvPr/>
        </p:nvSpPr>
        <p:spPr>
          <a:xfrm>
            <a:off x="6400800" y="1600200"/>
            <a:ext cx="685800" cy="685800"/>
          </a:xfrm>
          <a:prstGeom prst="rect">
            <a:avLst/>
          </a:prstGeom>
          <a:solidFill>
            <a:srgbClr val="99ccff"/>
          </a:solidFill>
          <a:ln>
            <a:solidFill>
              <a:srgbClr val="000000"/>
            </a:solidFill>
          </a:ln>
        </p:spPr>
      </p:sp>
      <p:sp>
        <p:nvSpPr>
          <p:cNvPr id="750" name="Rectangle 10"/>
          <p:cNvSpPr/>
          <p:nvPr/>
        </p:nvSpPr>
        <p:spPr>
          <a:xfrm>
            <a:off x="5257800" y="6400800"/>
            <a:ext cx="685800" cy="685800"/>
          </a:xfrm>
          <a:prstGeom prst="rect">
            <a:avLst/>
          </a:prstGeom>
          <a:solidFill>
            <a:srgbClr val="99ccff"/>
          </a:solidFill>
          <a:ln>
            <a:solidFill>
              <a:srgbClr val="000000"/>
            </a:solidFill>
          </a:ln>
        </p:spPr>
      </p:sp>
      <p:sp>
        <p:nvSpPr>
          <p:cNvPr id="751" name="Rectangle 11"/>
          <p:cNvSpPr/>
          <p:nvPr/>
        </p:nvSpPr>
        <p:spPr>
          <a:xfrm>
            <a:off x="6400800" y="2286000"/>
            <a:ext cx="685800" cy="685800"/>
          </a:xfrm>
          <a:prstGeom prst="rect">
            <a:avLst/>
          </a:prstGeom>
          <a:solidFill>
            <a:srgbClr val="33cc66"/>
          </a:solidFill>
          <a:ln>
            <a:solidFill>
              <a:srgbClr val="000000"/>
            </a:solidFill>
          </a:ln>
        </p:spPr>
      </p:sp>
      <p:sp>
        <p:nvSpPr>
          <p:cNvPr id="752" name="Rectangle 12"/>
          <p:cNvSpPr/>
          <p:nvPr/>
        </p:nvSpPr>
        <p:spPr>
          <a:xfrm>
            <a:off x="6400800" y="2971800"/>
            <a:ext cx="685800" cy="685800"/>
          </a:xfrm>
          <a:prstGeom prst="rect">
            <a:avLst/>
          </a:prstGeom>
          <a:solidFill>
            <a:srgbClr val="dc2300"/>
          </a:solidFill>
          <a:ln>
            <a:solidFill>
              <a:srgbClr val="000000"/>
            </a:solidFill>
          </a:ln>
        </p:spPr>
      </p:sp>
      <p:sp>
        <p:nvSpPr>
          <p:cNvPr id="753" name="TextShape 13"/>
          <p:cNvSpPr txBox="1"/>
          <p:nvPr/>
        </p:nvSpPr>
        <p:spPr>
          <a:xfrm>
            <a:off x="504360" y="193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Example</a:t>
            </a:r>
            <a:endParaRPr b="0" lang="en-US" sz="4400" spc="-1" strike="noStrike">
              <a:solidFill>
                <a:srgbClr val="000000"/>
              </a:solidFill>
              <a:uFill>
                <a:solidFill>
                  <a:srgbClr val="ffffff"/>
                </a:solidFill>
              </a:uFill>
              <a:latin typeface="Arial"/>
            </a:endParaRPr>
          </a:p>
        </p:txBody>
      </p:sp>
      <p:sp>
        <p:nvSpPr>
          <p:cNvPr id="754" name="Rectangle 14"/>
          <p:cNvSpPr/>
          <p:nvPr/>
        </p:nvSpPr>
        <p:spPr>
          <a:xfrm>
            <a:off x="2743200" y="1600200"/>
            <a:ext cx="685800" cy="685800"/>
          </a:xfrm>
          <a:prstGeom prst="rect">
            <a:avLst/>
          </a:prstGeom>
          <a:noFill/>
          <a:ln>
            <a:solidFill>
              <a:srgbClr val="000000"/>
            </a:solidFill>
          </a:ln>
        </p:spPr>
      </p:sp>
      <p:sp>
        <p:nvSpPr>
          <p:cNvPr id="755" name="Rectangle 15"/>
          <p:cNvSpPr/>
          <p:nvPr/>
        </p:nvSpPr>
        <p:spPr>
          <a:xfrm>
            <a:off x="2743200" y="2286000"/>
            <a:ext cx="685800" cy="685800"/>
          </a:xfrm>
          <a:prstGeom prst="rect">
            <a:avLst/>
          </a:prstGeom>
          <a:noFill/>
          <a:ln>
            <a:solidFill>
              <a:srgbClr val="000000"/>
            </a:solidFill>
          </a:ln>
        </p:spPr>
      </p:sp>
      <p:sp>
        <p:nvSpPr>
          <p:cNvPr id="756" name="Rectangle 16"/>
          <p:cNvSpPr/>
          <p:nvPr/>
        </p:nvSpPr>
        <p:spPr>
          <a:xfrm>
            <a:off x="4572000" y="1600200"/>
            <a:ext cx="685800" cy="685800"/>
          </a:xfrm>
          <a:prstGeom prst="rect">
            <a:avLst/>
          </a:prstGeom>
          <a:noFill/>
          <a:ln>
            <a:solidFill>
              <a:srgbClr val="000000"/>
            </a:solidFill>
          </a:ln>
        </p:spPr>
      </p:sp>
      <p:sp>
        <p:nvSpPr>
          <p:cNvPr id="757" name="Rectangle 17"/>
          <p:cNvSpPr/>
          <p:nvPr/>
        </p:nvSpPr>
        <p:spPr>
          <a:xfrm>
            <a:off x="4572000" y="2286000"/>
            <a:ext cx="685800" cy="685800"/>
          </a:xfrm>
          <a:prstGeom prst="rect">
            <a:avLst/>
          </a:prstGeom>
          <a:noFill/>
          <a:ln>
            <a:solidFill>
              <a:srgbClr val="000000"/>
            </a:solidFill>
          </a:ln>
        </p:spPr>
      </p:sp>
      <p:sp>
        <p:nvSpPr>
          <p:cNvPr id="758" name="Rectangle 18"/>
          <p:cNvSpPr/>
          <p:nvPr/>
        </p:nvSpPr>
        <p:spPr>
          <a:xfrm>
            <a:off x="4572000" y="2971800"/>
            <a:ext cx="685800" cy="685800"/>
          </a:xfrm>
          <a:prstGeom prst="rect">
            <a:avLst/>
          </a:prstGeom>
          <a:noFill/>
          <a:ln>
            <a:solidFill>
              <a:srgbClr val="000000"/>
            </a:solidFill>
          </a:ln>
        </p:spPr>
      </p:sp>
      <p:sp>
        <p:nvSpPr>
          <p:cNvPr id="759" name="Rectangle 19"/>
          <p:cNvSpPr/>
          <p:nvPr/>
        </p:nvSpPr>
        <p:spPr>
          <a:xfrm>
            <a:off x="5486400" y="1600200"/>
            <a:ext cx="685800" cy="685800"/>
          </a:xfrm>
          <a:prstGeom prst="rect">
            <a:avLst/>
          </a:prstGeom>
          <a:noFill/>
          <a:ln>
            <a:solidFill>
              <a:srgbClr val="000000"/>
            </a:solidFill>
          </a:ln>
        </p:spPr>
      </p:sp>
      <p:sp>
        <p:nvSpPr>
          <p:cNvPr id="760" name="Rectangle 20"/>
          <p:cNvSpPr/>
          <p:nvPr/>
        </p:nvSpPr>
        <p:spPr>
          <a:xfrm>
            <a:off x="5486400" y="2286000"/>
            <a:ext cx="685800" cy="685800"/>
          </a:xfrm>
          <a:prstGeom prst="rect">
            <a:avLst/>
          </a:prstGeom>
          <a:noFill/>
          <a:ln>
            <a:solidFill>
              <a:srgbClr val="000000"/>
            </a:solidFill>
          </a:ln>
        </p:spPr>
      </p:sp>
      <p:sp>
        <p:nvSpPr>
          <p:cNvPr id="761" name="Rectangle 21"/>
          <p:cNvSpPr/>
          <p:nvPr/>
        </p:nvSpPr>
        <p:spPr>
          <a:xfrm>
            <a:off x="5486400" y="2971800"/>
            <a:ext cx="685800" cy="685800"/>
          </a:xfrm>
          <a:prstGeom prst="rect">
            <a:avLst/>
          </a:prstGeom>
          <a:noFill/>
          <a:ln>
            <a:solidFill>
              <a:srgbClr val="000000"/>
            </a:solidFill>
          </a:ln>
        </p:spPr>
      </p:sp>
      <p:sp>
        <p:nvSpPr>
          <p:cNvPr id="762" name="Rectangle 22"/>
          <p:cNvSpPr/>
          <p:nvPr/>
        </p:nvSpPr>
        <p:spPr>
          <a:xfrm>
            <a:off x="5486400" y="3657600"/>
            <a:ext cx="685800" cy="685800"/>
          </a:xfrm>
          <a:prstGeom prst="rect">
            <a:avLst/>
          </a:prstGeom>
          <a:noFill/>
          <a:ln>
            <a:solidFill>
              <a:srgbClr val="000000"/>
            </a:solidFill>
          </a:ln>
        </p:spPr>
      </p:sp>
      <p:sp>
        <p:nvSpPr>
          <p:cNvPr id="763" name="Rectangle 23"/>
          <p:cNvSpPr/>
          <p:nvPr/>
        </p:nvSpPr>
        <p:spPr>
          <a:xfrm>
            <a:off x="6400800" y="1600200"/>
            <a:ext cx="685800" cy="685800"/>
          </a:xfrm>
          <a:prstGeom prst="rect">
            <a:avLst/>
          </a:prstGeom>
          <a:noFill/>
          <a:ln>
            <a:solidFill>
              <a:srgbClr val="000000"/>
            </a:solidFill>
          </a:ln>
        </p:spPr>
      </p:sp>
      <p:sp>
        <p:nvSpPr>
          <p:cNvPr id="764" name="Rectangle 24"/>
          <p:cNvSpPr/>
          <p:nvPr/>
        </p:nvSpPr>
        <p:spPr>
          <a:xfrm>
            <a:off x="6400800" y="2286000"/>
            <a:ext cx="685800" cy="685800"/>
          </a:xfrm>
          <a:prstGeom prst="rect">
            <a:avLst/>
          </a:prstGeom>
          <a:noFill/>
          <a:ln>
            <a:solidFill>
              <a:srgbClr val="000000"/>
            </a:solidFill>
          </a:ln>
        </p:spPr>
      </p:sp>
      <p:sp>
        <p:nvSpPr>
          <p:cNvPr id="765" name="Rectangle 25"/>
          <p:cNvSpPr/>
          <p:nvPr/>
        </p:nvSpPr>
        <p:spPr>
          <a:xfrm>
            <a:off x="6400800" y="2971800"/>
            <a:ext cx="685800" cy="685800"/>
          </a:xfrm>
          <a:prstGeom prst="rect">
            <a:avLst/>
          </a:prstGeom>
          <a:noFill/>
          <a:ln>
            <a:solidFill>
              <a:srgbClr val="000000"/>
            </a:solidFill>
          </a:ln>
        </p:spPr>
      </p:sp>
      <p:sp>
        <p:nvSpPr>
          <p:cNvPr id="766" name="Rectangle 26"/>
          <p:cNvSpPr/>
          <p:nvPr/>
        </p:nvSpPr>
        <p:spPr>
          <a:xfrm>
            <a:off x="6400800" y="3657600"/>
            <a:ext cx="685800" cy="685800"/>
          </a:xfrm>
          <a:prstGeom prst="rect">
            <a:avLst/>
          </a:prstGeom>
          <a:noFill/>
          <a:ln>
            <a:solidFill>
              <a:srgbClr val="000000"/>
            </a:solidFill>
          </a:ln>
        </p:spPr>
      </p:sp>
      <p:sp>
        <p:nvSpPr>
          <p:cNvPr id="767" name="Rectangle 27"/>
          <p:cNvSpPr/>
          <p:nvPr/>
        </p:nvSpPr>
        <p:spPr>
          <a:xfrm>
            <a:off x="7315200" y="1600200"/>
            <a:ext cx="685800" cy="685800"/>
          </a:xfrm>
          <a:prstGeom prst="rect">
            <a:avLst/>
          </a:prstGeom>
          <a:noFill/>
          <a:ln>
            <a:solidFill>
              <a:srgbClr val="000000"/>
            </a:solidFill>
          </a:ln>
        </p:spPr>
      </p:sp>
      <p:sp>
        <p:nvSpPr>
          <p:cNvPr id="768" name="Rectangle 28"/>
          <p:cNvSpPr/>
          <p:nvPr/>
        </p:nvSpPr>
        <p:spPr>
          <a:xfrm>
            <a:off x="7315200" y="2286000"/>
            <a:ext cx="685800" cy="685800"/>
          </a:xfrm>
          <a:prstGeom prst="rect">
            <a:avLst/>
          </a:prstGeom>
          <a:noFill/>
          <a:ln>
            <a:solidFill>
              <a:srgbClr val="000000"/>
            </a:solidFill>
          </a:ln>
        </p:spPr>
      </p:sp>
      <p:sp>
        <p:nvSpPr>
          <p:cNvPr id="769" name="Rectangle 29"/>
          <p:cNvSpPr/>
          <p:nvPr/>
        </p:nvSpPr>
        <p:spPr>
          <a:xfrm>
            <a:off x="7315200" y="2971800"/>
            <a:ext cx="685800" cy="685800"/>
          </a:xfrm>
          <a:prstGeom prst="rect">
            <a:avLst/>
          </a:prstGeom>
          <a:noFill/>
          <a:ln>
            <a:solidFill>
              <a:srgbClr val="000000"/>
            </a:solidFill>
          </a:ln>
        </p:spPr>
      </p:sp>
      <p:sp>
        <p:nvSpPr>
          <p:cNvPr id="770" name="Rectangle 30"/>
          <p:cNvSpPr/>
          <p:nvPr/>
        </p:nvSpPr>
        <p:spPr>
          <a:xfrm>
            <a:off x="7315200" y="3657600"/>
            <a:ext cx="685800" cy="685800"/>
          </a:xfrm>
          <a:prstGeom prst="rect">
            <a:avLst/>
          </a:prstGeom>
          <a:noFill/>
          <a:ln>
            <a:solidFill>
              <a:srgbClr val="000000"/>
            </a:solidFill>
          </a:ln>
        </p:spPr>
      </p:sp>
      <p:sp>
        <p:nvSpPr>
          <p:cNvPr id="771" name="TextShape 31"/>
          <p:cNvSpPr txBox="1"/>
          <p:nvPr/>
        </p:nvSpPr>
        <p:spPr>
          <a:xfrm>
            <a:off x="1942920" y="20574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772" name="Rectangle 32"/>
          <p:cNvSpPr/>
          <p:nvPr/>
        </p:nvSpPr>
        <p:spPr>
          <a:xfrm>
            <a:off x="3657600" y="3200400"/>
            <a:ext cx="685800" cy="228600"/>
          </a:xfrm>
          <a:prstGeom prst="rect">
            <a:avLst/>
          </a:prstGeom>
          <a:solidFill>
            <a:srgbClr val="99ccff"/>
          </a:solidFill>
          <a:ln>
            <a:solidFill>
              <a:srgbClr val="000000"/>
            </a:solidFill>
          </a:ln>
        </p:spPr>
      </p:sp>
      <p:sp>
        <p:nvSpPr>
          <p:cNvPr id="773" name="Rectangle 33"/>
          <p:cNvSpPr/>
          <p:nvPr/>
        </p:nvSpPr>
        <p:spPr>
          <a:xfrm>
            <a:off x="3657600" y="3429000"/>
            <a:ext cx="685800" cy="228600"/>
          </a:xfrm>
          <a:prstGeom prst="rect">
            <a:avLst/>
          </a:prstGeom>
          <a:solidFill>
            <a:srgbClr val="33cc66"/>
          </a:solidFill>
          <a:ln>
            <a:solidFill>
              <a:srgbClr val="000000"/>
            </a:solidFill>
          </a:ln>
        </p:spPr>
      </p:sp>
      <p:sp>
        <p:nvSpPr>
          <p:cNvPr id="774" name="Rectangle 34"/>
          <p:cNvSpPr/>
          <p:nvPr/>
        </p:nvSpPr>
        <p:spPr>
          <a:xfrm>
            <a:off x="3657600" y="2286000"/>
            <a:ext cx="685800" cy="685800"/>
          </a:xfrm>
          <a:prstGeom prst="rect">
            <a:avLst/>
          </a:prstGeom>
          <a:solidFill>
            <a:srgbClr val="33cc66"/>
          </a:solidFill>
          <a:ln>
            <a:solidFill>
              <a:srgbClr val="000000"/>
            </a:solidFill>
          </a:ln>
        </p:spPr>
      </p:sp>
      <p:sp>
        <p:nvSpPr>
          <p:cNvPr id="775" name="Rectangle 35"/>
          <p:cNvSpPr/>
          <p:nvPr/>
        </p:nvSpPr>
        <p:spPr>
          <a:xfrm>
            <a:off x="3657600" y="1600200"/>
            <a:ext cx="685800" cy="685800"/>
          </a:xfrm>
          <a:prstGeom prst="rect">
            <a:avLst/>
          </a:prstGeom>
          <a:solidFill>
            <a:srgbClr val="dc2300"/>
          </a:solidFill>
          <a:ln>
            <a:solidFill>
              <a:srgbClr val="000000"/>
            </a:solidFill>
          </a:ln>
        </p:spPr>
      </p:sp>
      <p:sp>
        <p:nvSpPr>
          <p:cNvPr id="776" name="Rectangle 36"/>
          <p:cNvSpPr/>
          <p:nvPr/>
        </p:nvSpPr>
        <p:spPr>
          <a:xfrm>
            <a:off x="3657600" y="1600200"/>
            <a:ext cx="685800" cy="685800"/>
          </a:xfrm>
          <a:prstGeom prst="rect">
            <a:avLst/>
          </a:prstGeom>
          <a:noFill/>
          <a:ln>
            <a:solidFill>
              <a:srgbClr val="000000"/>
            </a:solidFill>
          </a:ln>
        </p:spPr>
      </p:sp>
      <p:sp>
        <p:nvSpPr>
          <p:cNvPr id="777" name="Rectangle 37"/>
          <p:cNvSpPr/>
          <p:nvPr/>
        </p:nvSpPr>
        <p:spPr>
          <a:xfrm>
            <a:off x="3657600" y="2286000"/>
            <a:ext cx="685800" cy="685800"/>
          </a:xfrm>
          <a:prstGeom prst="rect">
            <a:avLst/>
          </a:prstGeom>
          <a:noFill/>
          <a:ln>
            <a:solidFill>
              <a:srgbClr val="000000"/>
            </a:solidFill>
          </a:ln>
        </p:spPr>
      </p:sp>
      <p:sp>
        <p:nvSpPr>
          <p:cNvPr id="778" name="Rectangle 38"/>
          <p:cNvSpPr/>
          <p:nvPr/>
        </p:nvSpPr>
        <p:spPr>
          <a:xfrm>
            <a:off x="3657600" y="2971800"/>
            <a:ext cx="685800" cy="685800"/>
          </a:xfrm>
          <a:prstGeom prst="rect">
            <a:avLst/>
          </a:prstGeom>
          <a:noFill/>
          <a:ln>
            <a:solidFill>
              <a:srgbClr val="000000"/>
            </a:solidFill>
          </a:ln>
        </p:spPr>
      </p:sp>
      <p:sp>
        <p:nvSpPr>
          <p:cNvPr id="779" name="Rectangle 39"/>
          <p:cNvSpPr/>
          <p:nvPr/>
        </p:nvSpPr>
        <p:spPr>
          <a:xfrm>
            <a:off x="3657600" y="2971800"/>
            <a:ext cx="685800" cy="228600"/>
          </a:xfrm>
          <a:prstGeom prst="rect">
            <a:avLst/>
          </a:prstGeom>
          <a:solidFill>
            <a:srgbClr val="dc2300"/>
          </a:solidFill>
          <a:ln>
            <a:solidFill>
              <a:srgbClr val="000000"/>
            </a:solidFill>
          </a:ln>
        </p:spPr>
      </p:sp>
      <p:sp>
        <p:nvSpPr>
          <p:cNvPr id="780" name="TextShape 40"/>
          <p:cNvSpPr txBox="1"/>
          <p:nvPr/>
        </p:nvSpPr>
        <p:spPr>
          <a:xfrm>
            <a:off x="3771720" y="22860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781" name="TextShape 41"/>
          <p:cNvSpPr txBox="1"/>
          <p:nvPr/>
        </p:nvSpPr>
        <p:spPr>
          <a:xfrm>
            <a:off x="6514920" y="2631600"/>
            <a:ext cx="571680" cy="568800"/>
          </a:xfrm>
          <a:prstGeom prst="rect">
            <a:avLst/>
          </a:prstGeom>
          <a:noFill/>
          <a:ln>
            <a:noFill/>
          </a:ln>
        </p:spPr>
        <p:txBody>
          <a:bodyPr lIns="90000" rIns="90000" tIns="45000" bIns="45000"/>
          <a:p>
            <a:r>
              <a:rPr b="0" lang="en-US" sz="3200" spc="-1" strike="noStrike">
                <a:solidFill>
                  <a:srgbClr val="262626"/>
                </a:solidFill>
                <a:uFill>
                  <a:solidFill>
                    <a:srgbClr val="ffffff"/>
                  </a:solidFill>
                </a:uFill>
                <a:latin typeface="LucidaGrande"/>
                <a:ea typeface="LucidaGrande"/>
              </a:rPr>
              <a:t>✓</a:t>
            </a:r>
            <a:endParaRPr b="0" lang="en-US" sz="1800" spc="-1" strike="noStrike">
              <a:solidFill>
                <a:srgbClr val="000000"/>
              </a:solidFill>
              <a:uFill>
                <a:solidFill>
                  <a:srgbClr val="ffffff"/>
                </a:solidFill>
              </a:uFill>
              <a:latin typeface="Arial"/>
            </a:endParaRPr>
          </a:p>
        </p:txBody>
      </p:sp>
      <p:sp>
        <p:nvSpPr>
          <p:cNvPr id="782" name="TextShape 42"/>
          <p:cNvSpPr txBox="1"/>
          <p:nvPr/>
        </p:nvSpPr>
        <p:spPr>
          <a:xfrm>
            <a:off x="1943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A</a:t>
            </a:r>
            <a:endParaRPr b="0" lang="en-US" sz="1800" spc="-1" strike="noStrike">
              <a:solidFill>
                <a:srgbClr val="000000"/>
              </a:solidFill>
              <a:uFill>
                <a:solidFill>
                  <a:srgbClr val="ffffff"/>
                </a:solidFill>
              </a:uFill>
              <a:latin typeface="Arial"/>
            </a:endParaRPr>
          </a:p>
        </p:txBody>
      </p:sp>
      <p:sp>
        <p:nvSpPr>
          <p:cNvPr id="783" name="TextShape 43"/>
          <p:cNvSpPr txBox="1"/>
          <p:nvPr/>
        </p:nvSpPr>
        <p:spPr>
          <a:xfrm>
            <a:off x="28576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B</a:t>
            </a:r>
            <a:endParaRPr b="0" lang="en-US" sz="1800" spc="-1" strike="noStrike">
              <a:solidFill>
                <a:srgbClr val="000000"/>
              </a:solidFill>
              <a:uFill>
                <a:solidFill>
                  <a:srgbClr val="ffffff"/>
                </a:solidFill>
              </a:uFill>
              <a:latin typeface="Arial"/>
            </a:endParaRPr>
          </a:p>
        </p:txBody>
      </p:sp>
      <p:sp>
        <p:nvSpPr>
          <p:cNvPr id="784" name="TextShape 44"/>
          <p:cNvSpPr txBox="1"/>
          <p:nvPr/>
        </p:nvSpPr>
        <p:spPr>
          <a:xfrm>
            <a:off x="377172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C</a:t>
            </a:r>
            <a:endParaRPr b="0" lang="en-US" sz="1800" spc="-1" strike="noStrike">
              <a:solidFill>
                <a:srgbClr val="000000"/>
              </a:solidFill>
              <a:uFill>
                <a:solidFill>
                  <a:srgbClr val="ffffff"/>
                </a:solidFill>
              </a:uFill>
              <a:latin typeface="Arial"/>
            </a:endParaRPr>
          </a:p>
        </p:txBody>
      </p:sp>
      <p:sp>
        <p:nvSpPr>
          <p:cNvPr id="785" name="TextShape 45"/>
          <p:cNvSpPr txBox="1"/>
          <p:nvPr/>
        </p:nvSpPr>
        <p:spPr>
          <a:xfrm>
            <a:off x="46864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D</a:t>
            </a:r>
            <a:endParaRPr b="0" lang="en-US" sz="1800" spc="-1" strike="noStrike">
              <a:solidFill>
                <a:srgbClr val="000000"/>
              </a:solidFill>
              <a:uFill>
                <a:solidFill>
                  <a:srgbClr val="ffffff"/>
                </a:solidFill>
              </a:uFill>
              <a:latin typeface="Arial"/>
            </a:endParaRPr>
          </a:p>
        </p:txBody>
      </p:sp>
      <p:sp>
        <p:nvSpPr>
          <p:cNvPr id="786" name="TextShape 46"/>
          <p:cNvSpPr txBox="1"/>
          <p:nvPr/>
        </p:nvSpPr>
        <p:spPr>
          <a:xfrm>
            <a:off x="560052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E</a:t>
            </a:r>
            <a:endParaRPr b="0" lang="en-US" sz="1800" spc="-1" strike="noStrike">
              <a:solidFill>
                <a:srgbClr val="000000"/>
              </a:solidFill>
              <a:uFill>
                <a:solidFill>
                  <a:srgbClr val="ffffff"/>
                </a:solidFill>
              </a:uFill>
              <a:latin typeface="Arial"/>
            </a:endParaRPr>
          </a:p>
        </p:txBody>
      </p:sp>
      <p:sp>
        <p:nvSpPr>
          <p:cNvPr id="787" name="TextShape 47"/>
          <p:cNvSpPr txBox="1"/>
          <p:nvPr/>
        </p:nvSpPr>
        <p:spPr>
          <a:xfrm>
            <a:off x="6515280" y="125748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F</a:t>
            </a:r>
            <a:endParaRPr b="0" lang="en-US" sz="1800" spc="-1" strike="noStrike">
              <a:solidFill>
                <a:srgbClr val="000000"/>
              </a:solidFill>
              <a:uFill>
                <a:solidFill>
                  <a:srgbClr val="ffffff"/>
                </a:solidFill>
              </a:uFill>
              <a:latin typeface="Arial"/>
            </a:endParaRPr>
          </a:p>
        </p:txBody>
      </p:sp>
      <p:sp>
        <p:nvSpPr>
          <p:cNvPr id="788" name="TextShape 48"/>
          <p:cNvSpPr txBox="1"/>
          <p:nvPr/>
        </p:nvSpPr>
        <p:spPr>
          <a:xfrm>
            <a:off x="7429680" y="1254240"/>
            <a:ext cx="342720" cy="346320"/>
          </a:xfrm>
          <a:prstGeom prst="rect">
            <a:avLst/>
          </a:prstGeom>
          <a:noFill/>
          <a:ln>
            <a:noFill/>
          </a:ln>
        </p:spPr>
        <p:txBody>
          <a:bodyPr lIns="90000" rIns="90000" tIns="45000" bIns="45000"/>
          <a:p>
            <a:r>
              <a:rPr b="0" lang="en-US" sz="1800" spc="-1" strike="noStrike">
                <a:solidFill>
                  <a:srgbClr val="000000"/>
                </a:solidFill>
                <a:uFill>
                  <a:solidFill>
                    <a:srgbClr val="ffffff"/>
                  </a:solidFill>
                </a:uFill>
                <a:latin typeface="Arial"/>
              </a:rPr>
              <a:t>G</a:t>
            </a:r>
            <a:endParaRPr b="0" lang="en-US" sz="1800" spc="-1" strike="noStrike">
              <a:solidFill>
                <a:srgbClr val="000000"/>
              </a:solidFill>
              <a:uFill>
                <a:solidFill>
                  <a:srgbClr val="ffffff"/>
                </a:solidFill>
              </a:uFill>
              <a:latin typeface="Arial"/>
            </a:endParaRPr>
          </a:p>
        </p:txBody>
      </p:sp>
    </p:spTree>
  </p:cSld>
  <p:timing>
    <p:tnLst>
      <p:par>
        <p:cTn id="318" dur="indefinite" restart="never" nodeType="tmRoot">
          <p:childTnLst>
            <p:seq>
              <p:cTn id="319" nodeType="mainSeq">
                <p:childTnLst>
                  <p:par>
                    <p:cTn id="320" fill="freeze">
                      <p:stCondLst>
                        <p:cond delay="0"/>
                      </p:stCondLst>
                      <p:childTnLst>
                        <p:par>
                          <p:cTn id="321" fill="freeze">
                            <p:stCondLst>
                              <p:cond delay="0"/>
                            </p:stCondLst>
                            <p:childTnLst>
                              <p:par>
                                <p:cTn id="322" nodeType="withEffect" fill="hold" presetClass="path">
                                  <p:stCondLst>
                                    <p:cond delay="0"/>
                                  </p:stCondLst>
                                  <p:childTnLst/>
                                </p:cTn>
                              </p:par>
                            </p:childTnLst>
                          </p:cTn>
                        </p:par>
                        <p:par>
                          <p:cTn id="323" fill="freeze">
                            <p:stCondLst>
                              <p:cond delay="500"/>
                            </p:stCondLst>
                            <p:childTnLst>
                              <p:par>
                                <p:cTn id="324" nodeType="afterEffect" fill="hold" presetClass="entr" presetID="1">
                                  <p:stCondLst>
                                    <p:cond delay="0"/>
                                  </p:stCondLst>
                                  <p:childTnLst>
                                    <p:set>
                                      <p:cBhvr>
                                        <p:cTn id="325" dur="1" fill="hold">
                                          <p:stCondLst>
                                            <p:cond delay="0"/>
                                          </p:stCondLst>
                                        </p:cTn>
                                        <p:tgtEl>
                                          <p:spTgt spid="78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9"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Ranked-Choice Voting</a:t>
            </a:r>
            <a:endParaRPr b="0" lang="en-US" sz="4400" spc="-1" strike="noStrike">
              <a:solidFill>
                <a:srgbClr val="000000"/>
              </a:solidFill>
              <a:uFill>
                <a:solidFill>
                  <a:srgbClr val="ffffff"/>
                </a:solidFill>
              </a:uFill>
              <a:latin typeface="Arial"/>
            </a:endParaRPr>
          </a:p>
        </p:txBody>
      </p:sp>
      <p:sp>
        <p:nvSpPr>
          <p:cNvPr id="790" name="TextShape 2"/>
          <p:cNvSpPr txBox="1"/>
          <p:nvPr/>
        </p:nvSpPr>
        <p:spPr>
          <a:xfrm>
            <a:off x="474840" y="1788480"/>
            <a:ext cx="9071640" cy="4989240"/>
          </a:xfrm>
          <a:prstGeom prst="rect">
            <a:avLst/>
          </a:prstGeom>
          <a:noFill/>
          <a:ln>
            <a:noFill/>
          </a:ln>
        </p:spPr>
        <p:txBody>
          <a:bodyPr lIns="0" rIns="0" tIns="0" bIns="0"/>
          <a:p>
            <a:pPr marL="432000" indent="-324000">
              <a:lnSpc>
                <a:spcPts val="254"/>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A real tally can't stop to ask each voter for their next choice if their top choice loses</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So we ask each voter to </a:t>
            </a:r>
            <a:r>
              <a:rPr b="0" i="1" lang="en-US" sz="3200" spc="-1" strike="noStrike">
                <a:solidFill>
                  <a:srgbClr val="000000"/>
                </a:solidFill>
                <a:uFill>
                  <a:solidFill>
                    <a:srgbClr val="ffffff"/>
                  </a:solidFill>
                </a:uFill>
                <a:latin typeface="Arial"/>
              </a:rPr>
              <a:t>rank</a:t>
            </a:r>
            <a:r>
              <a:rPr b="0" lang="en-US" sz="3200" spc="-1" strike="noStrike">
                <a:solidFill>
                  <a:srgbClr val="000000"/>
                </a:solidFill>
                <a:uFill>
                  <a:solidFill>
                    <a:srgbClr val="ffffff"/>
                  </a:solidFill>
                </a:uFill>
                <a:latin typeface="Arial"/>
              </a:rPr>
              <a:t> the projects</a:t>
            </a:r>
            <a:endParaRPr b="0" lang="en-US" sz="3200" spc="-1" strike="noStrike">
              <a:solidFill>
                <a:srgbClr val="000000"/>
              </a:solidFill>
              <a:uFill>
                <a:solidFill>
                  <a:srgbClr val="ffffff"/>
                </a:solidFill>
              </a:uFill>
              <a:latin typeface="Arial"/>
            </a:endParaRPr>
          </a:p>
        </p:txBody>
      </p:sp>
    </p:spTree>
  </p:cSld>
  <p:timing>
    <p:tnLst>
      <p:par>
        <p:cTn id="326" dur="indefinite" restart="never" nodeType="tmRoot">
          <p:childTnLst>
            <p:seq>
              <p:cTn id="327"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91" name="" descr=""/>
          <p:cNvPicPr/>
          <p:nvPr/>
        </p:nvPicPr>
        <p:blipFill>
          <a:blip r:embed="rId1"/>
          <a:stretch/>
        </p:blipFill>
        <p:spPr>
          <a:xfrm>
            <a:off x="0" y="0"/>
            <a:ext cx="11561760" cy="7429320"/>
          </a:xfrm>
          <a:prstGeom prst="rect">
            <a:avLst/>
          </a:prstGeom>
          <a:ln>
            <a:noFill/>
          </a:ln>
        </p:spPr>
      </p:pic>
    </p:spTree>
  </p:cSld>
  <p:timing>
    <p:tnLst>
      <p:par>
        <p:cTn id="328" dur="indefinite" restart="never" nodeType="tmRoot">
          <p:childTnLst>
            <p:seq>
              <p:cTn id="329" nodeType="mainSeq"/>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92" name="" descr=""/>
          <p:cNvPicPr/>
          <p:nvPr/>
        </p:nvPicPr>
        <p:blipFill>
          <a:blip r:embed="rId1"/>
          <a:stretch/>
        </p:blipFill>
        <p:spPr>
          <a:xfrm>
            <a:off x="0" y="0"/>
            <a:ext cx="11561760" cy="7429320"/>
          </a:xfrm>
          <a:prstGeom prst="rect">
            <a:avLst/>
          </a:prstGeom>
          <a:ln>
            <a:noFill/>
          </a:ln>
        </p:spPr>
      </p:pic>
    </p:spTree>
  </p:cSld>
  <p:timing>
    <p:tnLst>
      <p:par>
        <p:cTn id="330" dur="indefinite" restart="never" nodeType="tmRoot">
          <p:childTnLst>
            <p:seq>
              <p:cTn id="331" nodeType="mainSeq"/>
              <p:prevCondLst>
                <p:cond delay="0" evt="onPrev">
                  <p:tgtEl>
                    <p:sldTgt/>
                  </p:tgtEl>
                </p:cond>
              </p:prevCondLst>
              <p:nextCondLst>
                <p:cond delay="0" evt="onNext">
                  <p:tgtEl>
                    <p:sldTgt/>
                  </p:tgtEl>
                </p:cond>
              </p:nextCondLst>
            </p:seq>
          </p:childTnLst>
        </p:cTn>
      </p:par>
    </p:tnLst>
  </p:timing>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3"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Single Transferable Vote</a:t>
            </a:r>
            <a:endParaRPr b="0" lang="en-US" sz="4400" spc="-1" strike="noStrike">
              <a:solidFill>
                <a:srgbClr val="000000"/>
              </a:solidFill>
              <a:uFill>
                <a:solidFill>
                  <a:srgbClr val="ffffff"/>
                </a:solidFill>
              </a:uFill>
              <a:latin typeface="Arial"/>
            </a:endParaRPr>
          </a:p>
        </p:txBody>
      </p:sp>
      <p:sp>
        <p:nvSpPr>
          <p:cNvPr id="794" name="TextShape 2"/>
          <p:cNvSpPr txBox="1"/>
          <p:nvPr/>
        </p:nvSpPr>
        <p:spPr>
          <a:xfrm>
            <a:off x="504000" y="1769040"/>
            <a:ext cx="9071640" cy="4989240"/>
          </a:xfrm>
          <a:prstGeom prst="rect">
            <a:avLst/>
          </a:prstGeom>
          <a:noFill/>
          <a:ln>
            <a:noFill/>
          </a:ln>
        </p:spPr>
        <p:txBody>
          <a:bodyPr lIns="0" rIns="0" tIns="0" bIns="0"/>
          <a:p>
            <a:pPr marL="432000" indent="-324000">
              <a:lnSpc>
                <a:spcPts val="254"/>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The Fair-Share Spending system – with </a:t>
            </a:r>
            <a:r>
              <a:rPr b="0" lang="en-US" sz="3200" spc="-1" strike="noStrike">
                <a:solidFill>
                  <a:srgbClr val="000000"/>
                </a:solidFill>
                <a:uFill>
                  <a:solidFill>
                    <a:srgbClr val="ffffff"/>
                  </a:solidFill>
                </a:uFill>
                <a:latin typeface="Arial"/>
              </a:rPr>
              <a:t>
</a:t>
            </a:r>
            <a:r>
              <a:rPr b="0" lang="en-US" sz="3200" spc="-1" strike="noStrike">
                <a:solidFill>
                  <a:srgbClr val="000000"/>
                </a:solidFill>
                <a:uFill>
                  <a:solidFill>
                    <a:srgbClr val="ffffff"/>
                  </a:solidFill>
                </a:uFill>
                <a:latin typeface="Arial"/>
              </a:rPr>
              <a:t>ranked-choice voting and transfer of votes – develops from a voting method known as </a:t>
            </a:r>
            <a:r>
              <a:rPr b="0" lang="en-US" sz="3200" spc="-1" strike="noStrike">
                <a:solidFill>
                  <a:srgbClr val="000000"/>
                </a:solidFill>
                <a:uFill>
                  <a:solidFill>
                    <a:srgbClr val="ffffff"/>
                  </a:solidFill>
                </a:uFill>
                <a:latin typeface="Arial"/>
              </a:rPr>
              <a:t>
</a:t>
            </a:r>
            <a:r>
              <a:rPr b="0" i="1" lang="en-US" sz="3200" spc="-1" strike="noStrike">
                <a:solidFill>
                  <a:srgbClr val="000000"/>
                </a:solidFill>
                <a:uFill>
                  <a:solidFill>
                    <a:srgbClr val="ffffff"/>
                  </a:solidFill>
                </a:uFill>
                <a:latin typeface="Arial"/>
              </a:rPr>
              <a:t>the Single Transferable Vote (STV)</a:t>
            </a:r>
            <a:endParaRPr b="0" lang="en-US" sz="3200" spc="-1" strike="noStrike">
              <a:solidFill>
                <a:srgbClr val="000000"/>
              </a:solidFill>
              <a:uFill>
                <a:solidFill>
                  <a:srgbClr val="ffffff"/>
                </a:solidFill>
              </a:uFill>
              <a:latin typeface="Arial"/>
            </a:endParaRPr>
          </a:p>
          <a:p>
            <a:pPr marL="432000" indent="-324000">
              <a:lnSpc>
                <a:spcPts val="254"/>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STV is the multi-winner version of </a:t>
            </a:r>
            <a:r>
              <a:rPr b="0" i="1" lang="en-US" sz="3200" spc="-1" strike="noStrike">
                <a:solidFill>
                  <a:srgbClr val="000000"/>
                </a:solidFill>
                <a:uFill>
                  <a:solidFill>
                    <a:srgbClr val="ffffff"/>
                  </a:solidFill>
                </a:uFill>
                <a:latin typeface="Arial"/>
              </a:rPr>
              <a:t>Instant-Runoff Voting (IRV)</a:t>
            </a:r>
            <a:r>
              <a:rPr b="0" lang="en-US" sz="3200" spc="-1" strike="noStrike">
                <a:solidFill>
                  <a:srgbClr val="000000"/>
                </a:solidFill>
                <a:uFill>
                  <a:solidFill>
                    <a:srgbClr val="ffffff"/>
                  </a:solidFill>
                </a:uFill>
                <a:latin typeface="Arial"/>
              </a:rPr>
              <a:t>, also known as the </a:t>
            </a:r>
            <a:r>
              <a:rPr b="0" i="1" lang="en-US" sz="3200" spc="-1" strike="noStrike">
                <a:solidFill>
                  <a:srgbClr val="000000"/>
                </a:solidFill>
                <a:uFill>
                  <a:solidFill>
                    <a:srgbClr val="ffffff"/>
                  </a:solidFill>
                </a:uFill>
                <a:latin typeface="Arial"/>
              </a:rPr>
              <a:t>Alternative Vote </a:t>
            </a:r>
            <a:r>
              <a:rPr b="0" lang="en-US" sz="3200" spc="-1" strike="noStrike">
                <a:solidFill>
                  <a:srgbClr val="000000"/>
                </a:solidFill>
                <a:uFill>
                  <a:solidFill>
                    <a:srgbClr val="ffffff"/>
                  </a:solidFill>
                </a:uFill>
                <a:latin typeface="Arial"/>
              </a:rPr>
              <a:t>or </a:t>
            </a:r>
            <a:r>
              <a:rPr b="0" i="1" lang="en-US" sz="3200" spc="-1" strike="noStrike">
                <a:solidFill>
                  <a:srgbClr val="000000"/>
                </a:solidFill>
                <a:uFill>
                  <a:solidFill>
                    <a:srgbClr val="ffffff"/>
                  </a:solidFill>
                </a:uFill>
                <a:latin typeface="Arial"/>
              </a:rPr>
              <a:t>Ranked-Choice Voting</a:t>
            </a:r>
            <a:endParaRPr b="0" lang="en-US" sz="3200" spc="-1" strike="noStrike">
              <a:solidFill>
                <a:srgbClr val="000000"/>
              </a:solidFill>
              <a:uFill>
                <a:solidFill>
                  <a:srgbClr val="ffffff"/>
                </a:solidFill>
              </a:uFill>
              <a:latin typeface="Arial"/>
            </a:endParaRPr>
          </a:p>
        </p:txBody>
      </p:sp>
    </p:spTree>
  </p:cSld>
  <p:timing>
    <p:tnLst>
      <p:par>
        <p:cTn id="332" dur="indefinite" restart="never" nodeType="tmRoot">
          <p:childTnLst>
            <p:seq>
              <p:cTn id="333" nodeType="mainSeq"/>
              <p:prevCondLst>
                <p:cond delay="0" evt="onPrev">
                  <p:tgtEl>
                    <p:sldTgt/>
                  </p:tgtEl>
                </p:cond>
              </p:prevCondLst>
              <p:nextCondLst>
                <p:cond delay="0" evt="onNext">
                  <p:tgtEl>
                    <p:sldTgt/>
                  </p:tgtEl>
                </p:cond>
              </p:nextCondLst>
            </p:seq>
          </p:childTnLst>
        </p:cTn>
      </p:par>
    </p:tnLst>
  </p:timing>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5"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Single Transferable Vote</a:t>
            </a:r>
            <a:endParaRPr b="0" lang="en-US" sz="4400" spc="-1" strike="noStrike">
              <a:solidFill>
                <a:srgbClr val="000000"/>
              </a:solidFill>
              <a:uFill>
                <a:solidFill>
                  <a:srgbClr val="ffffff"/>
                </a:solidFill>
              </a:uFill>
              <a:latin typeface="Arial"/>
            </a:endParaRPr>
          </a:p>
        </p:txBody>
      </p:sp>
      <p:sp>
        <p:nvSpPr>
          <p:cNvPr id="796" name="TextShape 2"/>
          <p:cNvSpPr txBox="1"/>
          <p:nvPr/>
        </p:nvSpPr>
        <p:spPr>
          <a:xfrm>
            <a:off x="529560" y="1485720"/>
            <a:ext cx="9071640" cy="526716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Used nationally:</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Ireland</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Arial"/>
              </a:rPr>
              <a:t>Australia</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Arial"/>
              </a:rPr>
              <a:t>Malta</a:t>
            </a:r>
            <a:endParaRPr b="0" lang="en-US" sz="2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Used widely in local elections:</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Scotland</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New Zealand</a:t>
            </a:r>
            <a:endParaRPr b="0" lang="en-US" sz="2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In North America:</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Cambridge, MA</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Minneapolis, MN</a:t>
            </a:r>
            <a:endParaRPr b="0" lang="en-US" sz="2800" spc="-1" strike="noStrike">
              <a:solidFill>
                <a:srgbClr val="000000"/>
              </a:solidFill>
              <a:uFill>
                <a:solidFill>
                  <a:srgbClr val="ffffff"/>
                </a:solidFill>
              </a:uFill>
              <a:latin typeface="Arial"/>
            </a:endParaRPr>
          </a:p>
        </p:txBody>
      </p:sp>
    </p:spTree>
  </p:cSld>
  <p:timing>
    <p:tnLst>
      <p:par>
        <p:cTn id="334" dur="indefinite" restart="never" nodeType="tmRoot">
          <p:childTnLst>
            <p:seq>
              <p:cTn id="335" nodeType="mainSeq"/>
              <p:prevCondLst>
                <p:cond delay="0" evt="onPrev">
                  <p:tgtEl>
                    <p:sldTgt/>
                  </p:tgtEl>
                </p:cond>
              </p:prevCondLst>
              <p:nextCondLst>
                <p:cond delay="0" evt="onNext">
                  <p:tgtEl>
                    <p:sldTgt/>
                  </p:tgtEl>
                </p:cond>
              </p:nextCondLst>
            </p:seq>
          </p:childTnLst>
        </p:cTn>
      </p:par>
    </p:tnLst>
  </p:timing>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7"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Benefits</a:t>
            </a:r>
            <a:endParaRPr b="0" lang="en-US" sz="4400" spc="-1" strike="noStrike">
              <a:solidFill>
                <a:srgbClr val="000000"/>
              </a:solidFill>
              <a:uFill>
                <a:solidFill>
                  <a:srgbClr val="ffffff"/>
                </a:solidFill>
              </a:uFill>
              <a:latin typeface="Arial"/>
            </a:endParaRPr>
          </a:p>
        </p:txBody>
      </p:sp>
      <p:sp>
        <p:nvSpPr>
          <p:cNvPr id="798" name="TextShape 2"/>
          <p:cNvSpPr txBox="1"/>
          <p:nvPr/>
        </p:nvSpPr>
        <p:spPr>
          <a:xfrm>
            <a:off x="529560" y="1714320"/>
            <a:ext cx="9071640" cy="56012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Fair-Share Spending is </a:t>
            </a:r>
            <a:r>
              <a:rPr b="0" i="1" lang="en-US" sz="3200" spc="-1" strike="noStrike">
                <a:solidFill>
                  <a:srgbClr val="000000"/>
                </a:solidFill>
                <a:uFill>
                  <a:solidFill>
                    <a:srgbClr val="ffffff"/>
                  </a:solidFill>
                </a:uFill>
                <a:latin typeface="Arial"/>
              </a:rPr>
              <a:t>fair</a:t>
            </a:r>
            <a:endParaRPr b="0" lang="en-US" sz="3200" spc="-1" strike="noStrike">
              <a:solidFill>
                <a:srgbClr val="000000"/>
              </a:solidFill>
              <a:uFill>
                <a:solidFill>
                  <a:srgbClr val="ffffff"/>
                </a:solidFill>
              </a:uFill>
              <a:latin typeface="Arial"/>
            </a:endParaRPr>
          </a:p>
          <a:p>
            <a:pPr lvl="1" marL="864000" indent="-324000">
              <a:lnSpc>
                <a:spcPts val="254"/>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Each ballot controls the same amount of $</a:t>
            </a:r>
            <a:endParaRPr b="0" lang="en-US" sz="2800" spc="-1" strike="noStrike">
              <a:solidFill>
                <a:srgbClr val="000000"/>
              </a:solidFill>
              <a:uFill>
                <a:solidFill>
                  <a:srgbClr val="ffffff"/>
                </a:solidFill>
              </a:uFill>
              <a:latin typeface="Arial"/>
            </a:endParaRPr>
          </a:p>
          <a:p>
            <a:pPr lvl="1" marL="864000" indent="-324000">
              <a:lnSpc>
                <a:spcPts val="254"/>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The largest group can’t control more than its share</a:t>
            </a:r>
            <a:endParaRPr b="0" lang="en-US" sz="2800" spc="-1" strike="noStrike">
              <a:solidFill>
                <a:srgbClr val="000000"/>
              </a:solidFill>
              <a:uFill>
                <a:solidFill>
                  <a:srgbClr val="ffffff"/>
                </a:solidFill>
              </a:uFill>
              <a:latin typeface="Arial"/>
            </a:endParaRPr>
          </a:p>
          <a:p>
            <a:pPr lvl="1" marL="864000" indent="-324000">
              <a:lnSpc>
                <a:spcPts val="254"/>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Large minority groups </a:t>
            </a:r>
            <a:r>
              <a:rPr b="0" i="1" lang="en-US" sz="2800" spc="-1" strike="noStrike">
                <a:solidFill>
                  <a:srgbClr val="000000"/>
                </a:solidFill>
                <a:uFill>
                  <a:solidFill>
                    <a:srgbClr val="ffffff"/>
                  </a:solidFill>
                </a:uFill>
                <a:latin typeface="Arial"/>
              </a:rPr>
              <a:t>can</a:t>
            </a:r>
            <a:r>
              <a:rPr b="0" lang="en-US" sz="2800" spc="-1" strike="noStrike">
                <a:solidFill>
                  <a:srgbClr val="000000"/>
                </a:solidFill>
                <a:uFill>
                  <a:solidFill>
                    <a:srgbClr val="ffffff"/>
                  </a:solidFill>
                </a:uFill>
                <a:latin typeface="Arial"/>
              </a:rPr>
              <a:t> control their shares of money</a:t>
            </a:r>
            <a:endParaRPr b="0" lang="en-US" sz="2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ea typeface="Arial"/>
              </a:rPr>
              <a:t>Fair-Share Spending is cost-aware</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Fair</a:t>
            </a:r>
            <a:r>
              <a:rPr b="0" lang="en-US" sz="2800" spc="-1" strike="noStrike">
                <a:solidFill>
                  <a:srgbClr val="000000"/>
                </a:solidFill>
                <a:uFill>
                  <a:solidFill>
                    <a:srgbClr val="ffffff"/>
                  </a:solidFill>
                </a:uFill>
                <a:latin typeface="Arial"/>
              </a:rPr>
              <a:t> to less-costly projects and their supporters</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Promotes </a:t>
            </a:r>
            <a:r>
              <a:rPr b="0" lang="en-US" sz="2800" spc="-1" strike="noStrike">
                <a:solidFill>
                  <a:srgbClr val="000000"/>
                </a:solidFill>
                <a:uFill>
                  <a:solidFill>
                    <a:srgbClr val="ffffff"/>
                  </a:solidFill>
                </a:uFill>
                <a:latin typeface="Arial"/>
              </a:rPr>
              <a:t>efficient</a:t>
            </a:r>
            <a:r>
              <a:rPr b="0" lang="en-US" sz="2800" spc="-1" strike="noStrike">
                <a:solidFill>
                  <a:srgbClr val="000000"/>
                </a:solidFill>
                <a:uFill>
                  <a:solidFill>
                    <a:srgbClr val="ffffff"/>
                  </a:solidFill>
                </a:uFill>
                <a:latin typeface="Arial"/>
              </a:rPr>
              <a:t> use of money</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Arial"/>
              </a:rPr>
              <a:t>Increases voter satisfaction per dollar spent</a:t>
            </a:r>
            <a:r>
              <a:rPr b="0" lang="en-US" sz="2800" spc="-1" strike="noStrike">
                <a:solidFill>
                  <a:srgbClr val="000000"/>
                </a:solidFill>
                <a:uFill>
                  <a:solidFill>
                    <a:srgbClr val="ffffff"/>
                  </a:solidFill>
                </a:uFill>
                <a:latin typeface="Arial"/>
              </a:rPr>
              <a:t> </a:t>
            </a:r>
            <a:endParaRPr b="0" lang="en-US" sz="2800" spc="-1" strike="noStrike">
              <a:solidFill>
                <a:srgbClr val="000000"/>
              </a:solidFill>
              <a:uFill>
                <a:solidFill>
                  <a:srgbClr val="ffffff"/>
                </a:solidFill>
              </a:uFill>
              <a:latin typeface="Arial"/>
            </a:endParaRPr>
          </a:p>
        </p:txBody>
      </p:sp>
    </p:spTree>
  </p:cSld>
  <p:timing>
    <p:tnLst>
      <p:par>
        <p:cTn id="336" dur="indefinite" restart="never" nodeType="tmRoot">
          <p:childTnLst>
            <p:seq>
              <p:cTn id="337" nodeType="mainSeq">
                <p:childTnLst>
                  <p:par>
                    <p:cTn id="338" fill="freeze">
                      <p:stCondLst>
                        <p:cond delay="indefinite"/>
                      </p:stCondLst>
                      <p:childTnLst>
                        <p:par>
                          <p:cTn id="339" fill="freeze">
                            <p:stCondLst>
                              <p:cond delay="0"/>
                            </p:stCondLst>
                            <p:childTnLst>
                              <p:par>
                                <p:cTn id="340" nodeType="clickEffect" fill="hold" presetClass="entr" presetID="1">
                                  <p:stCondLst>
                                    <p:cond delay="0"/>
                                  </p:stCondLst>
                                  <p:childTnLst>
                                    <p:set>
                                      <p:cBhvr>
                                        <p:cTn id="341" dur="1" fill="hold">
                                          <p:stCondLst>
                                            <p:cond delay="0"/>
                                          </p:stCondLst>
                                        </p:cTn>
                                        <p:tgtEl>
                                          <p:spTgt spid="798">
                                            <p:txEl>
                                              <p:pRg st="178" end="212"/>
                                            </p:txEl>
                                          </p:spTgt>
                                        </p:tgtEl>
                                        <p:attrNameLst>
                                          <p:attrName>style.visibility</p:attrName>
                                        </p:attrNameLst>
                                      </p:cBhvr>
                                      <p:to>
                                        <p:strVal val="visible"/>
                                      </p:to>
                                    </p:set>
                                  </p:childTnLst>
                                </p:cTn>
                              </p:par>
                              <p:par>
                                <p:cTn id="342" nodeType="withEffect" fill="hold" presetClass="entr" presetID="1">
                                  <p:stCondLst>
                                    <p:cond delay="0"/>
                                  </p:stCondLst>
                                  <p:childTnLst>
                                    <p:set>
                                      <p:cBhvr>
                                        <p:cTn id="343" dur="1" fill="hold">
                                          <p:stCondLst>
                                            <p:cond delay="0"/>
                                          </p:stCondLst>
                                        </p:cTn>
                                        <p:tgtEl>
                                          <p:spTgt spid="798">
                                            <p:txEl>
                                              <p:pRg st="212" end="262"/>
                                            </p:txEl>
                                          </p:spTgt>
                                        </p:tgtEl>
                                        <p:attrNameLst>
                                          <p:attrName>style.visibility</p:attrName>
                                        </p:attrNameLst>
                                      </p:cBhvr>
                                      <p:to>
                                        <p:strVal val="visible"/>
                                      </p:to>
                                    </p:set>
                                  </p:childTnLst>
                                </p:cTn>
                              </p:par>
                              <p:par>
                                <p:cTn id="344" nodeType="withEffect" fill="hold" presetClass="entr" presetID="1">
                                  <p:stCondLst>
                                    <p:cond delay="0"/>
                                  </p:stCondLst>
                                  <p:childTnLst>
                                    <p:set>
                                      <p:cBhvr>
                                        <p:cTn id="345" dur="1" fill="hold">
                                          <p:stCondLst>
                                            <p:cond delay="0"/>
                                          </p:stCondLst>
                                        </p:cTn>
                                        <p:tgtEl>
                                          <p:spTgt spid="798">
                                            <p:txEl>
                                              <p:pRg st="262" end="294"/>
                                            </p:txEl>
                                          </p:spTgt>
                                        </p:tgtEl>
                                        <p:attrNameLst>
                                          <p:attrName>style.visibility</p:attrName>
                                        </p:attrNameLst>
                                      </p:cBhvr>
                                      <p:to>
                                        <p:strVal val="visible"/>
                                      </p:to>
                                    </p:set>
                                  </p:childTnLst>
                                </p:cTn>
                              </p:par>
                              <p:par>
                                <p:cTn id="346" nodeType="withEffect" fill="hold" presetClass="entr" presetID="1">
                                  <p:stCondLst>
                                    <p:cond delay="0"/>
                                  </p:stCondLst>
                                  <p:childTnLst>
                                    <p:set>
                                      <p:cBhvr>
                                        <p:cTn id="347" dur="1" fill="hold">
                                          <p:stCondLst>
                                            <p:cond delay="0"/>
                                          </p:stCondLst>
                                        </p:cTn>
                                        <p:tgtEl>
                                          <p:spTgt spid="798">
                                            <p:txEl>
                                              <p:pRg st="294" end="341"/>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9"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Benefits</a:t>
            </a:r>
            <a:endParaRPr b="0" lang="en-US" sz="4400" spc="-1" strike="noStrike">
              <a:solidFill>
                <a:srgbClr val="000000"/>
              </a:solidFill>
              <a:uFill>
                <a:solidFill>
                  <a:srgbClr val="ffffff"/>
                </a:solidFill>
              </a:uFill>
              <a:latin typeface="Arial"/>
            </a:endParaRPr>
          </a:p>
        </p:txBody>
      </p:sp>
      <p:sp>
        <p:nvSpPr>
          <p:cNvPr id="800" name="TextShape 2"/>
          <p:cNvSpPr txBox="1"/>
          <p:nvPr/>
        </p:nvSpPr>
        <p:spPr>
          <a:xfrm>
            <a:off x="529560" y="1714320"/>
            <a:ext cx="9071640" cy="4989240"/>
          </a:xfrm>
          <a:prstGeom prst="rect">
            <a:avLst/>
          </a:prstGeom>
          <a:noFill/>
          <a:ln>
            <a:noFill/>
          </a:ln>
        </p:spPr>
        <p:txBody>
          <a:bodyPr lIns="0" rIns="0" tIns="0" bIns="0"/>
          <a:p>
            <a:pPr marL="432000" indent="-324000">
              <a:lnSpc>
                <a:spcPts val="254"/>
              </a:lnSpc>
              <a:buClr>
                <a:srgbClr val="000000"/>
              </a:buClr>
              <a:buSzPct val="45000"/>
              <a:buFont typeface="Wingdings" charset="2"/>
              <a:buChar char=""/>
            </a:pPr>
            <a:r>
              <a:rPr b="0" lang="en-US" sz="3200" spc="-1" strike="noStrike">
                <a:solidFill>
                  <a:srgbClr val="000000"/>
                </a:solidFill>
                <a:uFill>
                  <a:solidFill>
                    <a:srgbClr val="ffffff"/>
                  </a:solidFill>
                </a:uFill>
                <a:latin typeface="Arial"/>
                <a:ea typeface="Arial"/>
              </a:rPr>
              <a:t>Votes for unpopular projects aren’t wasted, </a:t>
            </a:r>
            <a:r>
              <a:rPr b="0" lang="en-US" sz="3200" spc="-1" strike="noStrike">
                <a:solidFill>
                  <a:srgbClr val="000000"/>
                </a:solidFill>
                <a:uFill>
                  <a:solidFill>
                    <a:srgbClr val="ffffff"/>
                  </a:solidFill>
                </a:uFill>
                <a:latin typeface="Arial"/>
                <a:ea typeface="Arial"/>
              </a:rPr>
              <a:t>
</a:t>
            </a:r>
            <a:r>
              <a:rPr b="0" lang="en-US" sz="3200" spc="-1" strike="noStrike">
                <a:solidFill>
                  <a:srgbClr val="000000"/>
                </a:solidFill>
                <a:uFill>
                  <a:solidFill>
                    <a:srgbClr val="ffffff"/>
                  </a:solidFill>
                </a:uFill>
                <a:latin typeface="Arial"/>
                <a:ea typeface="Arial"/>
              </a:rPr>
              <a:t>and </a:t>
            </a:r>
            <a:r>
              <a:rPr b="0" lang="en-US" sz="3200" spc="-1" strike="noStrike">
                <a:solidFill>
                  <a:srgbClr val="000000"/>
                </a:solidFill>
                <a:uFill>
                  <a:solidFill>
                    <a:srgbClr val="ffffff"/>
                  </a:solidFill>
                </a:uFill>
                <a:latin typeface="Arial"/>
              </a:rPr>
              <a:t>votes for popular projects cost less</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Less incentive for tactical voting</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More votes for the winning set of projects</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A stronger mandate for the decision</a:t>
            </a:r>
            <a:r>
              <a:rPr b="0" lang="en-US" sz="2000" spc="-1" strike="noStrike">
                <a:solidFill>
                  <a:srgbClr val="000000"/>
                </a:solidFill>
                <a:uFill>
                  <a:solidFill>
                    <a:srgbClr val="ffffff"/>
                  </a:solidFill>
                </a:uFill>
                <a:latin typeface="Arial"/>
                <a:ea typeface="Arial Unicode MS"/>
              </a:rPr>
              <a:t> </a:t>
            </a:r>
            <a:endParaRPr b="0" lang="en-US" sz="2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ea typeface="Arial"/>
              </a:rPr>
              <a:t>Voters know that their vote counts</a:t>
            </a:r>
            <a:endParaRPr b="0" lang="en-US" sz="3200" spc="-1" strike="noStrike">
              <a:solidFill>
                <a:srgbClr val="000000"/>
              </a:solidFill>
              <a:uFill>
                <a:solidFill>
                  <a:srgbClr val="ffffff"/>
                </a:solidFill>
              </a:uFill>
              <a:latin typeface="Arial"/>
            </a:endParaRPr>
          </a:p>
          <a:p>
            <a:pPr lvl="1" marL="864000" indent="-324000">
              <a:lnSpc>
                <a:spcPts val="254"/>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Literally: their ballot controls a fair share of the $</a:t>
            </a:r>
            <a:endParaRPr b="0" lang="en-US" sz="2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p:txBody>
      </p:sp>
    </p:spTree>
  </p:cSld>
  <p:timing>
    <p:tnLst>
      <p:par>
        <p:cTn id="348" dur="indefinite" restart="never" nodeType="tmRoot">
          <p:childTnLst>
            <p:seq>
              <p:cTn id="349" nodeType="mainSeq">
                <p:childTnLst>
                  <p:par>
                    <p:cTn id="350" fill="freeze">
                      <p:stCondLst>
                        <p:cond delay="0"/>
                      </p:stCondLst>
                      <p:childTnLst>
                        <p:par>
                          <p:cTn id="351" fill="freeze">
                            <p:stCondLst>
                              <p:cond delay="0"/>
                            </p:stCondLst>
                            <p:childTnLst>
                              <p:par>
                                <p:cTn id="352" nodeType="withEffect" fill="hold" presetClass="entr" presetID="1">
                                  <p:stCondLst>
                                    <p:cond delay="0"/>
                                  </p:stCondLst>
                                  <p:childTnLst>
                                    <p:set>
                                      <p:cBhvr>
                                        <p:cTn id="353" dur="1" fill="hold">
                                          <p:stCondLst>
                                            <p:cond delay="0"/>
                                          </p:stCondLst>
                                        </p:cTn>
                                        <p:tgtEl>
                                          <p:spTgt spid="800">
                                            <p:txEl>
                                              <p:pRg st="0" end="86"/>
                                            </p:txEl>
                                          </p:spTgt>
                                        </p:tgtEl>
                                        <p:attrNameLst>
                                          <p:attrName>style.visibility</p:attrName>
                                        </p:attrNameLst>
                                      </p:cBhvr>
                                      <p:to>
                                        <p:strVal val="visible"/>
                                      </p:to>
                                    </p:set>
                                  </p:childTnLst>
                                </p:cTn>
                              </p:par>
                              <p:par>
                                <p:cTn id="354" nodeType="withEffect" fill="hold" presetClass="entr" presetID="1">
                                  <p:stCondLst>
                                    <p:cond delay="0"/>
                                  </p:stCondLst>
                                  <p:childTnLst>
                                    <p:set>
                                      <p:cBhvr>
                                        <p:cTn id="355" dur="1" fill="hold">
                                          <p:stCondLst>
                                            <p:cond delay="0"/>
                                          </p:stCondLst>
                                        </p:cTn>
                                        <p:tgtEl>
                                          <p:spTgt spid="800">
                                            <p:txEl>
                                              <p:pRg st="86" end="121"/>
                                            </p:txEl>
                                          </p:spTgt>
                                        </p:tgtEl>
                                        <p:attrNameLst>
                                          <p:attrName>style.visibility</p:attrName>
                                        </p:attrNameLst>
                                      </p:cBhvr>
                                      <p:to>
                                        <p:strVal val="visible"/>
                                      </p:to>
                                    </p:set>
                                  </p:childTnLst>
                                </p:cTn>
                              </p:par>
                              <p:par>
                                <p:cTn id="356" nodeType="withEffect" fill="hold" presetClass="entr" presetID="1">
                                  <p:stCondLst>
                                    <p:cond delay="0"/>
                                  </p:stCondLst>
                                  <p:childTnLst>
                                    <p:set>
                                      <p:cBhvr>
                                        <p:cTn id="357" dur="1" fill="hold">
                                          <p:stCondLst>
                                            <p:cond delay="0"/>
                                          </p:stCondLst>
                                        </p:cTn>
                                        <p:tgtEl>
                                          <p:spTgt spid="800">
                                            <p:txEl>
                                              <p:pRg st="121" end="164"/>
                                            </p:txEl>
                                          </p:spTgt>
                                        </p:tgtEl>
                                        <p:attrNameLst>
                                          <p:attrName>style.visibility</p:attrName>
                                        </p:attrNameLst>
                                      </p:cBhvr>
                                      <p:to>
                                        <p:strVal val="visible"/>
                                      </p:to>
                                    </p:set>
                                  </p:childTnLst>
                                </p:cTn>
                              </p:par>
                              <p:par>
                                <p:cTn id="358" nodeType="withEffect" fill="hold" presetClass="entr" presetID="1">
                                  <p:stCondLst>
                                    <p:cond delay="0"/>
                                  </p:stCondLst>
                                  <p:childTnLst>
                                    <p:set>
                                      <p:cBhvr>
                                        <p:cTn id="359" dur="1" fill="hold">
                                          <p:stCondLst>
                                            <p:cond delay="0"/>
                                          </p:stCondLst>
                                        </p:cTn>
                                        <p:tgtEl>
                                          <p:spTgt spid="800">
                                            <p:txEl>
                                              <p:pRg st="164" end="201"/>
                                            </p:txEl>
                                          </p:spTgt>
                                        </p:tgtEl>
                                        <p:attrNameLst>
                                          <p:attrName>style.visibility</p:attrName>
                                        </p:attrNameLst>
                                      </p:cBhvr>
                                      <p:to>
                                        <p:strVal val="visible"/>
                                      </p:to>
                                    </p:set>
                                  </p:childTnLst>
                                </p:cTn>
                              </p:par>
                            </p:childTnLst>
                          </p:cTn>
                        </p:par>
                      </p:childTnLst>
                    </p:cTn>
                  </p:par>
                  <p:par>
                    <p:cTn id="360" fill="freeze">
                      <p:stCondLst>
                        <p:cond delay="indefinite"/>
                      </p:stCondLst>
                      <p:childTnLst>
                        <p:par>
                          <p:cTn id="361" fill="freeze">
                            <p:stCondLst>
                              <p:cond delay="0"/>
                            </p:stCondLst>
                            <p:childTnLst>
                              <p:par>
                                <p:cTn id="362" nodeType="clickEffect" fill="hold" presetClass="entr" presetID="1">
                                  <p:stCondLst>
                                    <p:cond delay="0"/>
                                  </p:stCondLst>
                                  <p:childTnLst>
                                    <p:set>
                                      <p:cBhvr>
                                        <p:cTn id="363" dur="1" fill="hold">
                                          <p:stCondLst>
                                            <p:cond delay="0"/>
                                          </p:stCondLst>
                                        </p:cTn>
                                        <p:tgtEl>
                                          <p:spTgt spid="800">
                                            <p:txEl>
                                              <p:pRg st="201" end="236"/>
                                            </p:txEl>
                                          </p:spTgt>
                                        </p:tgtEl>
                                        <p:attrNameLst>
                                          <p:attrName>style.visibility</p:attrName>
                                        </p:attrNameLst>
                                      </p:cBhvr>
                                      <p:to>
                                        <p:strVal val="visible"/>
                                      </p:to>
                                    </p:set>
                                  </p:childTnLst>
                                </p:cTn>
                              </p:par>
                              <p:par>
                                <p:cTn id="364" nodeType="withEffect" fill="hold" presetClass="entr" presetID="1">
                                  <p:stCondLst>
                                    <p:cond delay="0"/>
                                  </p:stCondLst>
                                  <p:childTnLst>
                                    <p:set>
                                      <p:cBhvr>
                                        <p:cTn id="365" dur="1" fill="hold">
                                          <p:stCondLst>
                                            <p:cond delay="0"/>
                                          </p:stCondLst>
                                        </p:cTn>
                                        <p:tgtEl>
                                          <p:spTgt spid="800">
                                            <p:txEl>
                                              <p:pRg st="236" end="291"/>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1"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 Benefits</a:t>
            </a:r>
            <a:endParaRPr b="0" lang="en-US" sz="4400" spc="-1" strike="noStrike">
              <a:solidFill>
                <a:srgbClr val="000000"/>
              </a:solidFill>
              <a:uFill>
                <a:solidFill>
                  <a:srgbClr val="ffffff"/>
                </a:solidFill>
              </a:uFill>
              <a:latin typeface="Arial"/>
            </a:endParaRPr>
          </a:p>
        </p:txBody>
      </p:sp>
      <p:sp>
        <p:nvSpPr>
          <p:cNvPr id="802" name="TextShape 2"/>
          <p:cNvSpPr txBox="1"/>
          <p:nvPr/>
        </p:nvSpPr>
        <p:spPr>
          <a:xfrm>
            <a:off x="643680" y="1828800"/>
            <a:ext cx="9071640" cy="49892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ea typeface="Arial"/>
              </a:rPr>
              <a:t>With these benefits, we can hope to:</a:t>
            </a:r>
            <a:endParaRPr b="0" lang="en-US" sz="3200" spc="-1" strike="noStrike">
              <a:solidFill>
                <a:srgbClr val="000000"/>
              </a:solidFill>
              <a:uFill>
                <a:solidFill>
                  <a:srgbClr val="ffffff"/>
                </a:solidFill>
              </a:uFill>
              <a:latin typeface="Arial"/>
            </a:endParaRPr>
          </a:p>
          <a:p>
            <a:pPr lvl="1" marL="864000" indent="-324000">
              <a:lnSpc>
                <a:spcPts val="254"/>
              </a:lnSpc>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Arial"/>
              </a:rPr>
              <a:t>Increase voter turnout and satisfaction</a:t>
            </a:r>
            <a:endParaRPr b="0" lang="en-US" sz="2800" spc="-1" strike="noStrike">
              <a:solidFill>
                <a:srgbClr val="000000"/>
              </a:solidFill>
              <a:uFill>
                <a:solidFill>
                  <a:srgbClr val="ffffff"/>
                </a:solidFill>
              </a:uFill>
              <a:latin typeface="Arial"/>
            </a:endParaRPr>
          </a:p>
          <a:p>
            <a:pPr lvl="1" marL="864000" indent="-324000">
              <a:lnSpc>
                <a:spcPts val="254"/>
              </a:lnSpc>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Arial"/>
              </a:rPr>
              <a:t>Encourage more officials to entrust PB with </a:t>
            </a:r>
            <a:r>
              <a:rPr b="0" lang="en-US" sz="2800" spc="-1" strike="noStrike">
                <a:solidFill>
                  <a:srgbClr val="000000"/>
                </a:solidFill>
                <a:uFill>
                  <a:solidFill>
                    <a:srgbClr val="ffffff"/>
                  </a:solidFill>
                </a:uFill>
                <a:latin typeface="Arial"/>
                <a:ea typeface="Arial"/>
              </a:rPr>
              <a:t>
</a:t>
            </a:r>
            <a:r>
              <a:rPr b="0" lang="en-US" sz="2800" spc="-1" strike="noStrike">
                <a:solidFill>
                  <a:srgbClr val="000000"/>
                </a:solidFill>
                <a:uFill>
                  <a:solidFill>
                    <a:srgbClr val="ffffff"/>
                  </a:solidFill>
                </a:uFill>
                <a:latin typeface="Arial"/>
                <a:ea typeface="Arial"/>
              </a:rPr>
              <a:t>more money in more cities</a:t>
            </a:r>
            <a:endParaRPr b="0" lang="en-US" sz="2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ea typeface="Arial"/>
              </a:rPr>
              <a:t> </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p:txBody>
      </p:sp>
    </p:spTree>
  </p:cSld>
  <p:timing>
    <p:tnLst>
      <p:par>
        <p:cTn id="366" dur="indefinite" restart="never" nodeType="tmRoot">
          <p:childTnLst>
            <p:seq>
              <p:cTn id="367"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Tactical Voting</a:t>
            </a:r>
            <a:endParaRPr b="0" lang="en-US" sz="4400" spc="-1" strike="noStrike">
              <a:solidFill>
                <a:srgbClr val="000000"/>
              </a:solidFill>
              <a:uFill>
                <a:solidFill>
                  <a:srgbClr val="ffffff"/>
                </a:solidFill>
              </a:uFill>
              <a:latin typeface="Arial"/>
            </a:endParaRPr>
          </a:p>
        </p:txBody>
      </p:sp>
      <p:sp>
        <p:nvSpPr>
          <p:cNvPr id="51" name="TextShape 2"/>
          <p:cNvSpPr txBox="1"/>
          <p:nvPr/>
        </p:nvSpPr>
        <p:spPr>
          <a:xfrm>
            <a:off x="504000" y="1769040"/>
            <a:ext cx="9071640" cy="4989240"/>
          </a:xfrm>
          <a:prstGeom prst="rect">
            <a:avLst/>
          </a:prstGeom>
          <a:noFill/>
          <a:ln>
            <a:noFill/>
          </a:ln>
        </p:spPr>
        <p:txBody>
          <a:bodyPr lIns="0" rIns="0" tIns="0" bIns="0"/>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When a voter votes “other than his or her </a:t>
            </a:r>
            <a:r>
              <a:rPr b="0" lang="en-US" sz="3200" spc="-1" strike="noStrike">
                <a:solidFill>
                  <a:srgbClr val="000000"/>
                </a:solidFill>
                <a:uFill>
                  <a:solidFill>
                    <a:srgbClr val="ffffff"/>
                  </a:solidFill>
                </a:uFill>
                <a:latin typeface="Arial"/>
              </a:rPr>
              <a:t>
</a:t>
            </a:r>
            <a:r>
              <a:rPr b="0" lang="en-US" sz="3200" spc="-1" strike="noStrike">
                <a:solidFill>
                  <a:srgbClr val="000000"/>
                </a:solidFill>
                <a:uFill>
                  <a:solidFill>
                    <a:srgbClr val="ffffff"/>
                  </a:solidFill>
                </a:uFill>
                <a:latin typeface="Arial"/>
              </a:rPr>
              <a:t>sincere preference in order to prevent an undesirable outcome” (Wikipedia)</a:t>
            </a:r>
            <a:endParaRPr b="0" lang="en-US" sz="3200" spc="-1" strike="noStrike">
              <a:solidFill>
                <a:srgbClr val="000000"/>
              </a:solidFill>
              <a:uFill>
                <a:solidFill>
                  <a:srgbClr val="ffffff"/>
                </a:solidFill>
              </a:uFill>
              <a:latin typeface="Arial"/>
            </a:endParaRPr>
          </a:p>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Voters don’t want to waste their votes</a:t>
            </a:r>
            <a:endParaRPr b="0" lang="en-US" sz="3200" spc="-1" strike="noStrike">
              <a:solidFill>
                <a:srgbClr val="000000"/>
              </a:solidFill>
              <a:uFill>
                <a:solidFill>
                  <a:srgbClr val="ffffff"/>
                </a:solidFill>
              </a:uFill>
              <a:latin typeface="Arial"/>
            </a:endParaRPr>
          </a:p>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The voting system forces them to think tactically about how to make their vote count, rather than just voting their sincere preferences</a:t>
            </a:r>
            <a:endParaRPr b="0" lang="en-US" sz="3200" spc="-1" strike="noStrike">
              <a:solidFill>
                <a:srgbClr val="000000"/>
              </a:solidFill>
              <a:uFill>
                <a:solidFill>
                  <a:srgbClr val="ffffff"/>
                </a:solidFill>
              </a:uFill>
              <a:latin typeface="Arial"/>
            </a:endParaRPr>
          </a:p>
        </p:txBody>
      </p:sp>
    </p:spTree>
  </p:cSld>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3"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Fair-Share Spending</a:t>
            </a:r>
            <a:endParaRPr b="0" lang="en-US" sz="4400" spc="-1" strike="noStrike">
              <a:solidFill>
                <a:srgbClr val="000000"/>
              </a:solidFill>
              <a:uFill>
                <a:solidFill>
                  <a:srgbClr val="ffffff"/>
                </a:solidFill>
              </a:uFill>
              <a:latin typeface="Arial"/>
            </a:endParaRPr>
          </a:p>
        </p:txBody>
      </p:sp>
      <p:sp>
        <p:nvSpPr>
          <p:cNvPr id="804" name="TextShape 2"/>
          <p:cNvSpPr txBox="1"/>
          <p:nvPr/>
        </p:nvSpPr>
        <p:spPr>
          <a:xfrm>
            <a:off x="474840" y="1788480"/>
            <a:ext cx="9071640" cy="49892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Electoral reform is hard</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a:p>
            <a:pPr marL="432000" indent="-324000">
              <a:lnSpc>
                <a:spcPts val="254"/>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Because participatory budgeting is still young, we have a unique opportunity to introduce better voting methods now – voting methods that are more expressive and more fair</a:t>
            </a:r>
            <a:endParaRPr b="0" lang="en-US" sz="3200" spc="-1" strike="noStrike">
              <a:solidFill>
                <a:srgbClr val="000000"/>
              </a:solidFill>
              <a:uFill>
                <a:solidFill>
                  <a:srgbClr val="ffffff"/>
                </a:solidFill>
              </a:uFill>
              <a:latin typeface="Arial"/>
            </a:endParaRPr>
          </a:p>
        </p:txBody>
      </p:sp>
    </p:spTree>
  </p:cSld>
  <p:timing>
    <p:tnLst>
      <p:par>
        <p:cTn id="368" dur="indefinite" restart="never" nodeType="tmRoot">
          <p:childTnLst>
            <p:seq>
              <p:cTn id="369" nodeType="mainSeq"/>
              <p:prevCondLst>
                <p:cond delay="0" evt="onPrev">
                  <p:tgtEl>
                    <p:sldTgt/>
                  </p:tgtEl>
                </p:cond>
              </p:prevCondLst>
              <p:nextCondLst>
                <p:cond delay="0" evt="onNext">
                  <p:tgtEl>
                    <p:sldTgt/>
                  </p:tgtEl>
                </p:cond>
              </p:nextCondLst>
            </p:seq>
          </p:childTnLst>
        </p:cTn>
      </p:par>
    </p:tnLst>
  </p:timing>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5" name="TextShape 1"/>
          <p:cNvSpPr txBox="1"/>
          <p:nvPr/>
        </p:nvSpPr>
        <p:spPr>
          <a:xfrm>
            <a:off x="504000" y="-223920"/>
            <a:ext cx="9071640" cy="250020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
</a:t>
            </a:r>
            <a:r>
              <a:rPr b="0" lang="en-US" sz="4400" spc="-1" strike="noStrike">
                <a:solidFill>
                  <a:srgbClr val="000000"/>
                </a:solidFill>
                <a:uFill>
                  <a:solidFill>
                    <a:srgbClr val="ffffff"/>
                  </a:solidFill>
                </a:uFill>
                <a:latin typeface="Arial"/>
              </a:rPr>
              <a:t>Fair-Share Spending</a:t>
            </a:r>
            <a:endParaRPr b="0" lang="en-US" sz="4400" spc="-1" strike="noStrike">
              <a:solidFill>
                <a:srgbClr val="000000"/>
              </a:solidFill>
              <a:uFill>
                <a:solidFill>
                  <a:srgbClr val="ffffff"/>
                </a:solidFill>
              </a:uFill>
              <a:latin typeface="Arial"/>
            </a:endParaRPr>
          </a:p>
        </p:txBody>
      </p:sp>
      <p:sp>
        <p:nvSpPr>
          <p:cNvPr id="806" name="TextShape 2"/>
          <p:cNvSpPr txBox="1"/>
          <p:nvPr/>
        </p:nvSpPr>
        <p:spPr>
          <a:xfrm>
            <a:off x="450000" y="2256840"/>
            <a:ext cx="9071640" cy="4914720"/>
          </a:xfrm>
          <a:prstGeom prst="rect">
            <a:avLst/>
          </a:prstGeom>
          <a:noFill/>
          <a:ln>
            <a:noFill/>
          </a:ln>
        </p:spPr>
        <p:txBody>
          <a:bodyPr lIns="0" rIns="0" tIns="0" bIns="0" anchor="ctr"/>
          <a:p>
            <a:pPr algn="ctr"/>
            <a:r>
              <a:rPr b="0" lang="en-US" sz="3200" spc="-1" strike="noStrike">
                <a:solidFill>
                  <a:srgbClr val="000000"/>
                </a:solidFill>
                <a:uFill>
                  <a:solidFill>
                    <a:srgbClr val="ffffff"/>
                  </a:solidFill>
                </a:uFill>
                <a:latin typeface="Arial"/>
              </a:rPr>
              <a:t>Proposing a New Voting Method</a:t>
            </a:r>
            <a:endParaRPr b="0" lang="en-US" sz="3200" spc="-1" strike="noStrike">
              <a:solidFill>
                <a:srgbClr val="000000"/>
              </a:solidFill>
              <a:uFill>
                <a:solidFill>
                  <a:srgbClr val="ffffff"/>
                </a:solidFill>
              </a:uFill>
              <a:latin typeface="Arial"/>
            </a:endParaRPr>
          </a:p>
          <a:p>
            <a:pPr algn="ctr">
              <a:lnSpc>
                <a:spcPts val="254"/>
              </a:lnSpc>
            </a:pPr>
            <a:r>
              <a:rPr b="0" lang="en-US" sz="3200" spc="-1" strike="noStrike">
                <a:solidFill>
                  <a:srgbClr val="000000"/>
                </a:solidFill>
                <a:uFill>
                  <a:solidFill>
                    <a:srgbClr val="ffffff"/>
                  </a:solidFill>
                </a:uFill>
                <a:latin typeface="Arial"/>
              </a:rPr>
              <a:t>For Participatory Budgeting</a:t>
            </a:r>
            <a:endParaRPr b="0" lang="en-US" sz="3200" spc="-1" strike="noStrike">
              <a:solidFill>
                <a:srgbClr val="000000"/>
              </a:solidFill>
              <a:uFill>
                <a:solidFill>
                  <a:srgbClr val="ffffff"/>
                </a:solidFill>
              </a:uFill>
              <a:latin typeface="Arial"/>
            </a:endParaRPr>
          </a:p>
          <a:p>
            <a:pPr algn="ctr"/>
            <a:endParaRPr b="0" lang="en-US" sz="3200" spc="-1" strike="noStrike">
              <a:solidFill>
                <a:srgbClr val="000000"/>
              </a:solidFill>
              <a:uFill>
                <a:solidFill>
                  <a:srgbClr val="ffffff"/>
                </a:solidFill>
              </a:uFill>
              <a:latin typeface="Arial"/>
            </a:endParaRPr>
          </a:p>
          <a:p>
            <a:pPr algn="ctr"/>
            <a:endParaRPr b="0" lang="en-US" sz="3200" spc="-1" strike="noStrike">
              <a:solidFill>
                <a:srgbClr val="000000"/>
              </a:solidFill>
              <a:uFill>
                <a:solidFill>
                  <a:srgbClr val="ffffff"/>
                </a:solidFill>
              </a:uFill>
              <a:latin typeface="Arial"/>
            </a:endParaRPr>
          </a:p>
          <a:p>
            <a:pPr algn="ctr"/>
            <a:r>
              <a:rPr b="0" lang="en-US" sz="3200" spc="-1" strike="noStrike">
                <a:solidFill>
                  <a:srgbClr val="000000"/>
                </a:solidFill>
                <a:uFill>
                  <a:solidFill>
                    <a:srgbClr val="ffffff"/>
                  </a:solidFill>
                </a:uFill>
                <a:latin typeface="Arial"/>
              </a:rPr>
              <a:t>Robert Tupelo-Schneck</a:t>
            </a:r>
            <a:endParaRPr b="0" lang="en-US" sz="3200" spc="-1" strike="noStrike">
              <a:solidFill>
                <a:srgbClr val="000000"/>
              </a:solidFill>
              <a:uFill>
                <a:solidFill>
                  <a:srgbClr val="ffffff"/>
                </a:solidFill>
              </a:uFill>
              <a:latin typeface="Arial"/>
            </a:endParaRPr>
          </a:p>
          <a:p>
            <a:pPr algn="ctr"/>
            <a:r>
              <a:rPr b="0" lang="en-US" sz="2400" spc="-1" strike="noStrike">
                <a:solidFill>
                  <a:srgbClr val="000000"/>
                </a:solidFill>
                <a:uFill>
                  <a:solidFill>
                    <a:srgbClr val="ffffff"/>
                  </a:solidFill>
                </a:uFill>
                <a:latin typeface="Arial"/>
              </a:rPr>
              <a:t>schneck@gmail.com</a:t>
            </a:r>
            <a:endParaRPr b="0" lang="en-US" sz="3200" spc="-1" strike="noStrike">
              <a:solidFill>
                <a:srgbClr val="000000"/>
              </a:solidFill>
              <a:uFill>
                <a:solidFill>
                  <a:srgbClr val="ffffff"/>
                </a:solidFill>
              </a:uFill>
              <a:latin typeface="Arial"/>
            </a:endParaRPr>
          </a:p>
          <a:p>
            <a:pPr algn="ctr"/>
            <a:endParaRPr b="0" lang="en-US" sz="3200" spc="-1" strike="noStrike">
              <a:solidFill>
                <a:srgbClr val="000000"/>
              </a:solidFill>
              <a:uFill>
                <a:solidFill>
                  <a:srgbClr val="ffffff"/>
                </a:solidFill>
              </a:uFill>
              <a:latin typeface="Arial"/>
            </a:endParaRPr>
          </a:p>
          <a:p>
            <a:pPr algn="ctr"/>
            <a:r>
              <a:rPr b="0" lang="en-US" sz="3200" spc="-1" strike="noStrike">
                <a:solidFill>
                  <a:srgbClr val="000000"/>
                </a:solidFill>
                <a:uFill>
                  <a:solidFill>
                    <a:srgbClr val="ffffff"/>
                  </a:solidFill>
                </a:uFill>
                <a:latin typeface="Arial"/>
                <a:ea typeface="Arial"/>
              </a:rPr>
              <a:t>Robert Loring</a:t>
            </a:r>
            <a:endParaRPr b="0" lang="en-US" sz="3200" spc="-1" strike="noStrike">
              <a:solidFill>
                <a:srgbClr val="000000"/>
              </a:solidFill>
              <a:uFill>
                <a:solidFill>
                  <a:srgbClr val="ffffff"/>
                </a:solidFill>
              </a:uFill>
              <a:latin typeface="Arial"/>
            </a:endParaRPr>
          </a:p>
          <a:p>
            <a:pPr algn="ctr"/>
            <a:r>
              <a:rPr b="0" lang="en-US" sz="2400" spc="-1" strike="noStrike">
                <a:solidFill>
                  <a:srgbClr val="000000"/>
                </a:solidFill>
                <a:uFill>
                  <a:solidFill>
                    <a:srgbClr val="ffffff"/>
                  </a:solidFill>
                </a:uFill>
                <a:latin typeface="Arial"/>
                <a:ea typeface="Arial"/>
              </a:rPr>
              <a:t>votingsite@gmail.com</a:t>
            </a:r>
            <a:endParaRPr b="0" lang="en-US" sz="3200" spc="-1" strike="noStrike">
              <a:solidFill>
                <a:srgbClr val="000000"/>
              </a:solidFill>
              <a:uFill>
                <a:solidFill>
                  <a:srgbClr val="ffffff"/>
                </a:solidFill>
              </a:uFill>
              <a:latin typeface="Arial"/>
            </a:endParaRPr>
          </a:p>
          <a:p>
            <a:pPr algn="ctr"/>
            <a:r>
              <a:rPr b="0" lang="en-US" sz="2400" spc="-1" strike="noStrike">
                <a:solidFill>
                  <a:srgbClr val="000000"/>
                </a:solidFill>
                <a:uFill>
                  <a:solidFill>
                    <a:srgbClr val="ffffff"/>
                  </a:solidFill>
                </a:uFill>
                <a:latin typeface="Arial"/>
                <a:ea typeface="Arial"/>
              </a:rPr>
              <a:t>www.AccurateDemocracy.com</a:t>
            </a:r>
            <a:endParaRPr b="0" lang="en-US" sz="3200" spc="-1" strike="noStrike">
              <a:solidFill>
                <a:srgbClr val="000000"/>
              </a:solidFill>
              <a:uFill>
                <a:solidFill>
                  <a:srgbClr val="ffffff"/>
                </a:solidFill>
              </a:uFill>
              <a:latin typeface="Arial"/>
            </a:endParaRPr>
          </a:p>
        </p:txBody>
      </p:sp>
    </p:spTree>
  </p:cSld>
  <p:timing>
    <p:tnLst>
      <p:par>
        <p:cTn id="370" dur="indefinite" restart="never" nodeType="tmRoot">
          <p:childTnLst>
            <p:seq>
              <p:cTn id="371" nodeType="mainSeq"/>
              <p:prevCondLst>
                <p:cond delay="0" evt="onPrev">
                  <p:tgtEl>
                    <p:sldTgt/>
                  </p:tgtEl>
                </p:cond>
              </p:prevCondLst>
              <p:nextCondLst>
                <p:cond delay="0" evt="onNext">
                  <p:tgtEl>
                    <p:sldTgt/>
                  </p:tgtEl>
                </p:cond>
              </p:nextCondLst>
            </p:seq>
          </p:childTnLst>
        </p:cTn>
      </p:par>
    </p:tnLst>
  </p:timing>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7"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Tactical Voting</a:t>
            </a:r>
            <a:endParaRPr b="0" lang="en-US" sz="4400" spc="-1" strike="noStrike">
              <a:solidFill>
                <a:srgbClr val="000000"/>
              </a:solidFill>
              <a:uFill>
                <a:solidFill>
                  <a:srgbClr val="ffffff"/>
                </a:solidFill>
              </a:uFill>
              <a:latin typeface="Arial"/>
            </a:endParaRPr>
          </a:p>
        </p:txBody>
      </p:sp>
      <p:sp>
        <p:nvSpPr>
          <p:cNvPr id="808" name="TextShape 2"/>
          <p:cNvSpPr txBox="1"/>
          <p:nvPr/>
        </p:nvSpPr>
        <p:spPr>
          <a:xfrm>
            <a:off x="504000" y="1769040"/>
            <a:ext cx="9071640" cy="49892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Don’t vote for cheap projects</a:t>
            </a:r>
            <a:endParaRPr b="0" lang="en-US" sz="3200" spc="-1" strike="noStrike">
              <a:solidFill>
                <a:srgbClr val="000000"/>
              </a:solidFill>
              <a:uFill>
                <a:solidFill>
                  <a:srgbClr val="ffffff"/>
                </a:solidFill>
              </a:uFill>
              <a:latin typeface="Arial"/>
            </a:endParaRPr>
          </a:p>
          <a:p>
            <a:pPr lvl="1" marL="864000" indent="-324000">
              <a:lnSpc>
                <a:spcPts val="51"/>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That would be throwing most of your vote away,</a:t>
            </a:r>
            <a:r>
              <a:rPr b="0" lang="en-US" sz="2800" spc="-1" strike="noStrike">
                <a:solidFill>
                  <a:srgbClr val="000000"/>
                </a:solidFill>
                <a:uFill>
                  <a:solidFill>
                    <a:srgbClr val="ffffff"/>
                  </a:solidFill>
                </a:uFill>
                <a:latin typeface="Arial"/>
              </a:rPr>
              <a:t> reducing the portion of the budget that your vote has a say over</a:t>
            </a:r>
            <a:endParaRPr b="0" lang="en-US" sz="2800" spc="-1" strike="noStrike">
              <a:solidFill>
                <a:srgbClr val="000000"/>
              </a:solidFill>
              <a:uFill>
                <a:solidFill>
                  <a:srgbClr val="ffffff"/>
                </a:solidFill>
              </a:uFill>
              <a:latin typeface="Arial"/>
            </a:endParaRPr>
          </a:p>
          <a:p>
            <a:pPr lvl="1" marL="864000" indent="-324000">
              <a:lnSpc>
                <a:spcPts val="51"/>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(Of course, a voter who votes for all losers ends </a:t>
            </a:r>
            <a:r>
              <a:rPr b="0" lang="en-US" sz="2800" spc="-1" strike="noStrike">
                <a:solidFill>
                  <a:srgbClr val="000000"/>
                </a:solidFill>
                <a:uFill>
                  <a:solidFill>
                    <a:srgbClr val="ffffff"/>
                  </a:solidFill>
                </a:uFill>
                <a:latin typeface="Arial"/>
              </a:rPr>
              <a:t>
</a:t>
            </a:r>
            <a:r>
              <a:rPr b="0" lang="en-US" sz="2800" spc="-1" strike="noStrike">
                <a:solidFill>
                  <a:srgbClr val="000000"/>
                </a:solidFill>
                <a:uFill>
                  <a:solidFill>
                    <a:srgbClr val="ffffff"/>
                  </a:solidFill>
                </a:uFill>
                <a:latin typeface="Arial"/>
              </a:rPr>
              <a:t>up with no say over any of the budget!)</a:t>
            </a:r>
            <a:endParaRPr b="0" lang="en-US" sz="2800" spc="-1" strike="noStrike">
              <a:solidFill>
                <a:srgbClr val="000000"/>
              </a:solidFill>
              <a:uFill>
                <a:solidFill>
                  <a:srgbClr val="ffffff"/>
                </a:solidFill>
              </a:uFill>
              <a:latin typeface="Arial"/>
            </a:endParaRPr>
          </a:p>
          <a:p>
            <a:pPr marL="432000" indent="-324000">
              <a:lnSpc>
                <a:spcPts val="51"/>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Especially unfortunate: this may actively discourage considering which projects are most </a:t>
            </a:r>
            <a:r>
              <a:rPr b="0" i="1" lang="en-US" sz="3200" spc="-1" strike="noStrike">
                <a:solidFill>
                  <a:srgbClr val="000000"/>
                </a:solidFill>
                <a:uFill>
                  <a:solidFill>
                    <a:srgbClr val="ffffff"/>
                  </a:solidFill>
                </a:uFill>
                <a:latin typeface="Arial"/>
              </a:rPr>
              <a:t>cost-effective</a:t>
            </a:r>
            <a:endParaRPr b="0" lang="en-US" sz="3200" spc="-1" strike="noStrike">
              <a:solidFill>
                <a:srgbClr val="000000"/>
              </a:solidFill>
              <a:uFill>
                <a:solidFill>
                  <a:srgbClr val="ffffff"/>
                </a:solidFill>
              </a:uFill>
              <a:latin typeface="Arial"/>
            </a:endParaRPr>
          </a:p>
        </p:txBody>
      </p:sp>
    </p:spTree>
  </p:cSld>
  <p:timing>
    <p:tnLst>
      <p:par>
        <p:cTn id="372" dur="indefinite" restart="never" nodeType="tmRoot">
          <p:childTnLst>
            <p:seq>
              <p:cTn id="373" nodeType="mainSeq"/>
              <p:prevCondLst>
                <p:cond delay="0" evt="onPrev">
                  <p:tgtEl>
                    <p:sldTgt/>
                  </p:tgtEl>
                </p:cond>
              </p:prevCondLst>
              <p:nextCondLst>
                <p:cond delay="0" evt="onNext">
                  <p:tgtEl>
                    <p:sldTgt/>
                  </p:tgtEl>
                </p:cond>
              </p:nextCondLst>
            </p:seq>
          </p:childTnLst>
        </p:cTn>
      </p:par>
    </p:tnLst>
  </p:timing>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9"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Tactical Voting</a:t>
            </a:r>
            <a:endParaRPr b="0" lang="en-US" sz="4400" spc="-1" strike="noStrike">
              <a:solidFill>
                <a:srgbClr val="000000"/>
              </a:solidFill>
              <a:uFill>
                <a:solidFill>
                  <a:srgbClr val="ffffff"/>
                </a:solidFill>
              </a:uFill>
              <a:latin typeface="Arial"/>
            </a:endParaRPr>
          </a:p>
        </p:txBody>
      </p:sp>
      <p:sp>
        <p:nvSpPr>
          <p:cNvPr id="810" name="TextShape 2"/>
          <p:cNvSpPr txBox="1"/>
          <p:nvPr/>
        </p:nvSpPr>
        <p:spPr>
          <a:xfrm>
            <a:off x="504000" y="1769040"/>
            <a:ext cx="9071640" cy="4989240"/>
          </a:xfrm>
          <a:prstGeom prst="rect">
            <a:avLst/>
          </a:prstGeom>
          <a:noFill/>
          <a:ln>
            <a:noFill/>
          </a:ln>
        </p:spPr>
        <p:txBody>
          <a:bodyPr lIns="0" rIns="0" tIns="0" bIns="0"/>
          <a:p>
            <a:pPr marL="432000" indent="-324000">
              <a:lnSpc>
                <a:spcPts val="102"/>
              </a:lnSpc>
              <a:buClr>
                <a:srgbClr val="000000"/>
              </a:buClr>
              <a:buSzPct val="45000"/>
              <a:buFont typeface="Wingdings" charset="2"/>
              <a:buChar char=""/>
            </a:pPr>
            <a:r>
              <a:rPr b="1" lang="en-US" sz="3200" spc="-1" strike="noStrike">
                <a:solidFill>
                  <a:srgbClr val="000000"/>
                </a:solidFill>
                <a:uFill>
                  <a:solidFill>
                    <a:srgbClr val="ffffff"/>
                  </a:solidFill>
                </a:uFill>
                <a:latin typeface="Arial"/>
              </a:rPr>
              <a:t>Better:</a:t>
            </a:r>
            <a:r>
              <a:rPr b="0" lang="en-US" sz="3200" spc="-1" strike="noStrike">
                <a:solidFill>
                  <a:srgbClr val="000000"/>
                </a:solidFill>
                <a:uFill>
                  <a:solidFill>
                    <a:srgbClr val="ffffff"/>
                  </a:solidFill>
                </a:uFill>
                <a:latin typeface="Arial"/>
              </a:rPr>
              <a:t> a voting system where voters can feel confident in expressing their </a:t>
            </a:r>
            <a:r>
              <a:rPr b="0" i="1" lang="en-US" sz="3200" spc="-1" strike="noStrike">
                <a:solidFill>
                  <a:srgbClr val="000000"/>
                </a:solidFill>
                <a:uFill>
                  <a:solidFill>
                    <a:srgbClr val="ffffff"/>
                  </a:solidFill>
                </a:uFill>
                <a:latin typeface="Arial"/>
              </a:rPr>
              <a:t>sincere preferences</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That it will not result in a wasted vote</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That it will not hurt their most important preferences</a:t>
            </a:r>
            <a:endParaRPr b="0" lang="en-US" sz="2800" spc="-1" strike="noStrike">
              <a:solidFill>
                <a:srgbClr val="000000"/>
              </a:solidFill>
              <a:uFill>
                <a:solidFill>
                  <a:srgbClr val="ffffff"/>
                </a:solidFill>
              </a:uFill>
              <a:latin typeface="Arial"/>
            </a:endParaRPr>
          </a:p>
          <a:p>
            <a:pPr lvl="1" marL="864000" indent="-324000">
              <a:lnSpc>
                <a:spcPts val="152"/>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That it will not reduce the amount of the budget that they have a say over</a:t>
            </a:r>
            <a:endParaRPr b="0" lang="en-US" sz="2800" spc="-1" strike="noStrike">
              <a:solidFill>
                <a:srgbClr val="000000"/>
              </a:solidFill>
              <a:uFill>
                <a:solidFill>
                  <a:srgbClr val="ffffff"/>
                </a:solidFill>
              </a:uFill>
              <a:latin typeface="Arial"/>
            </a:endParaRPr>
          </a:p>
        </p:txBody>
      </p:sp>
    </p:spTree>
  </p:cSld>
  <p:timing>
    <p:tnLst>
      <p:par>
        <p:cTn id="374" dur="indefinite" restart="never" nodeType="tmRoot">
          <p:childTnLst>
            <p:seq>
              <p:cTn id="375" nodeType="mainSeq"/>
              <p:prevCondLst>
                <p:cond delay="0" evt="onPrev">
                  <p:tgtEl>
                    <p:sldTgt/>
                  </p:tgtEl>
                </p:cond>
              </p:prevCondLst>
              <p:nextCondLst>
                <p:cond delay="0" evt="onNext">
                  <p:tgtEl>
                    <p:sldTgt/>
                  </p:tgtEl>
                </p:cond>
              </p:nextCondLst>
            </p:seq>
          </p:childTnLst>
        </p:cTn>
      </p:par>
    </p:tnLst>
  </p:timing>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1"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Problems of Plurality Rule</a:t>
            </a:r>
            <a:endParaRPr b="0" lang="en-US" sz="4400" spc="-1" strike="noStrike">
              <a:solidFill>
                <a:srgbClr val="000000"/>
              </a:solidFill>
              <a:uFill>
                <a:solidFill>
                  <a:srgbClr val="ffffff"/>
                </a:solidFill>
              </a:uFill>
              <a:latin typeface="Arial"/>
            </a:endParaRPr>
          </a:p>
        </p:txBody>
      </p:sp>
      <p:sp>
        <p:nvSpPr>
          <p:cNvPr id="812" name="TextShape 2"/>
          <p:cNvSpPr txBox="1"/>
          <p:nvPr/>
        </p:nvSpPr>
        <p:spPr>
          <a:xfrm>
            <a:off x="475560" y="1778760"/>
            <a:ext cx="9071640" cy="4989240"/>
          </a:xfrm>
          <a:prstGeom prst="rect">
            <a:avLst/>
          </a:prstGeom>
          <a:noFill/>
          <a:ln>
            <a:noFill/>
          </a:ln>
        </p:spPr>
        <p:txBody>
          <a:bodyPr lIns="0" rIns="0" tIns="0" bIns="0"/>
          <a:p>
            <a:pPr marL="432000" indent="-324000">
              <a:lnSpc>
                <a:spcPts val="15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If the largest group of voters is not divided and they do not vote for cheap projects, they can control </a:t>
            </a:r>
            <a:r>
              <a:rPr b="1" i="1" lang="en-US" sz="3200" spc="-1" strike="noStrike">
                <a:solidFill>
                  <a:srgbClr val="000000"/>
                </a:solidFill>
                <a:uFill>
                  <a:solidFill>
                    <a:srgbClr val="ffffff"/>
                  </a:solidFill>
                </a:uFill>
                <a:latin typeface="Arial"/>
              </a:rPr>
              <a:t>all</a:t>
            </a:r>
            <a:r>
              <a:rPr b="0" lang="en-US" sz="3200" spc="-1" strike="noStrike">
                <a:solidFill>
                  <a:srgbClr val="000000"/>
                </a:solidFill>
                <a:uFill>
                  <a:solidFill>
                    <a:srgbClr val="ffffff"/>
                  </a:solidFill>
                </a:uFill>
                <a:latin typeface="Arial"/>
              </a:rPr>
              <a:t> the money</a:t>
            </a:r>
            <a:endParaRPr b="0" lang="en-US" sz="3200" spc="-1" strike="noStrike">
              <a:solidFill>
                <a:srgbClr val="000000"/>
              </a:solidFill>
              <a:uFill>
                <a:solidFill>
                  <a:srgbClr val="ffffff"/>
                </a:solidFill>
              </a:uFill>
              <a:latin typeface="Arial"/>
            </a:endParaRPr>
          </a:p>
          <a:p>
            <a:pPr marL="432000" indent="-324000">
              <a:lnSpc>
                <a:spcPts val="15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If the largest group is divided, a minority can control all the money</a:t>
            </a:r>
            <a:endParaRPr b="0" lang="en-US" sz="3200" spc="-1" strike="noStrike">
              <a:solidFill>
                <a:srgbClr val="000000"/>
              </a:solidFill>
              <a:uFill>
                <a:solidFill>
                  <a:srgbClr val="ffffff"/>
                </a:solidFill>
              </a:uFill>
              <a:latin typeface="Arial"/>
            </a:endParaRPr>
          </a:p>
        </p:txBody>
      </p:sp>
    </p:spTree>
  </p:cSld>
  <p:timing>
    <p:tnLst>
      <p:par>
        <p:cTn id="376" dur="indefinite" restart="never" nodeType="tmRoot">
          <p:childTnLst>
            <p:seq>
              <p:cTn id="377" nodeType="mainSeq">
                <p:childTnLst>
                  <p:par>
                    <p:cTn id="378" fill="freeze">
                      <p:stCondLst>
                        <p:cond delay="indefinite"/>
                      </p:stCondLst>
                      <p:childTnLst>
                        <p:par>
                          <p:cTn id="379" fill="freeze">
                            <p:stCondLst>
                              <p:cond delay="0"/>
                            </p:stCondLst>
                            <p:childTnLst>
                              <p:par>
                                <p:cTn id="380" nodeType="clickEffect" fill="hold" presetClass="entr" presetID="1">
                                  <p:stCondLst>
                                    <p:cond delay="0"/>
                                  </p:stCondLst>
                                  <p:childTnLst>
                                    <p:set>
                                      <p:cBhvr>
                                        <p:cTn id="381" dur="1" fill="hold">
                                          <p:stCondLst>
                                            <p:cond delay="0"/>
                                          </p:stCondLst>
                                        </p:cTn>
                                        <p:tgtEl>
                                          <p:spTgt spid="812">
                                            <p:txEl>
                                              <p:pRg st="118" end="188"/>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3"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Problems of Plurality Rule</a:t>
            </a:r>
            <a:endParaRPr b="0" lang="en-US" sz="4400" spc="-1" strike="noStrike">
              <a:solidFill>
                <a:srgbClr val="000000"/>
              </a:solidFill>
              <a:uFill>
                <a:solidFill>
                  <a:srgbClr val="ffffff"/>
                </a:solidFill>
              </a:uFill>
              <a:latin typeface="Arial"/>
            </a:endParaRPr>
          </a:p>
        </p:txBody>
      </p:sp>
      <p:sp>
        <p:nvSpPr>
          <p:cNvPr id="814" name="CustomShape 2"/>
          <p:cNvSpPr/>
          <p:nvPr/>
        </p:nvSpPr>
        <p:spPr>
          <a:xfrm>
            <a:off x="1600200" y="1828440"/>
            <a:ext cx="5029560" cy="5029560"/>
          </a:xfrm>
          <a:custGeom>
            <a:avLst/>
            <a:gdLst/>
            <a:ahLst/>
            <a:rect l="0" t="0" r="r" b="b"/>
            <a:pathLst>
              <a:path w="12770" h="6987">
                <a:moveTo>
                  <a:pt x="12769" y="3920"/>
                </a:moveTo>
                <a:lnTo>
                  <a:pt x="12669" y="4063"/>
                </a:lnTo>
                <a:lnTo>
                  <a:pt x="12566" y="4203"/>
                </a:lnTo>
                <a:lnTo>
                  <a:pt x="12459" y="4341"/>
                </a:lnTo>
                <a:lnTo>
                  <a:pt x="12349" y="4476"/>
                </a:lnTo>
                <a:lnTo>
                  <a:pt x="12236" y="4609"/>
                </a:lnTo>
                <a:lnTo>
                  <a:pt x="12119" y="4738"/>
                </a:lnTo>
                <a:lnTo>
                  <a:pt x="12000" y="4865"/>
                </a:lnTo>
                <a:lnTo>
                  <a:pt x="11877" y="4989"/>
                </a:lnTo>
                <a:lnTo>
                  <a:pt x="11751" y="5109"/>
                </a:lnTo>
                <a:lnTo>
                  <a:pt x="11622" y="5226"/>
                </a:lnTo>
                <a:lnTo>
                  <a:pt x="11490" y="5340"/>
                </a:lnTo>
                <a:lnTo>
                  <a:pt x="11355" y="5451"/>
                </a:lnTo>
                <a:lnTo>
                  <a:pt x="11218" y="5559"/>
                </a:lnTo>
                <a:lnTo>
                  <a:pt x="11078" y="5662"/>
                </a:lnTo>
                <a:lnTo>
                  <a:pt x="10935" y="5763"/>
                </a:lnTo>
                <a:lnTo>
                  <a:pt x="10790" y="5860"/>
                </a:lnTo>
                <a:lnTo>
                  <a:pt x="10643" y="5953"/>
                </a:lnTo>
                <a:lnTo>
                  <a:pt x="10493" y="6042"/>
                </a:lnTo>
                <a:lnTo>
                  <a:pt x="10341" y="6128"/>
                </a:lnTo>
                <a:lnTo>
                  <a:pt x="10187" y="6209"/>
                </a:lnTo>
                <a:lnTo>
                  <a:pt x="10031" y="6287"/>
                </a:lnTo>
                <a:lnTo>
                  <a:pt x="9873" y="6361"/>
                </a:lnTo>
                <a:lnTo>
                  <a:pt x="9714" y="6431"/>
                </a:lnTo>
                <a:lnTo>
                  <a:pt x="9552" y="6498"/>
                </a:lnTo>
                <a:lnTo>
                  <a:pt x="9389" y="6560"/>
                </a:lnTo>
                <a:lnTo>
                  <a:pt x="9225" y="6618"/>
                </a:lnTo>
                <a:lnTo>
                  <a:pt x="9059" y="6671"/>
                </a:lnTo>
                <a:lnTo>
                  <a:pt x="8892" y="6721"/>
                </a:lnTo>
                <a:lnTo>
                  <a:pt x="8724" y="6766"/>
                </a:lnTo>
                <a:lnTo>
                  <a:pt x="8554" y="6808"/>
                </a:lnTo>
                <a:lnTo>
                  <a:pt x="8384" y="6845"/>
                </a:lnTo>
                <a:lnTo>
                  <a:pt x="8213" y="6877"/>
                </a:lnTo>
                <a:lnTo>
                  <a:pt x="8041" y="6906"/>
                </a:lnTo>
                <a:lnTo>
                  <a:pt x="7868" y="6930"/>
                </a:lnTo>
                <a:lnTo>
                  <a:pt x="7695" y="6950"/>
                </a:lnTo>
                <a:lnTo>
                  <a:pt x="7521" y="6965"/>
                </a:lnTo>
                <a:lnTo>
                  <a:pt x="7347" y="6977"/>
                </a:lnTo>
                <a:lnTo>
                  <a:pt x="7173" y="6983"/>
                </a:lnTo>
                <a:lnTo>
                  <a:pt x="6999" y="6986"/>
                </a:lnTo>
                <a:lnTo>
                  <a:pt x="6824" y="6984"/>
                </a:lnTo>
                <a:lnTo>
                  <a:pt x="6650" y="6978"/>
                </a:lnTo>
                <a:lnTo>
                  <a:pt x="6476" y="6967"/>
                </a:lnTo>
                <a:lnTo>
                  <a:pt x="6302" y="6952"/>
                </a:lnTo>
                <a:lnTo>
                  <a:pt x="6129" y="6933"/>
                </a:lnTo>
                <a:lnTo>
                  <a:pt x="5956" y="6910"/>
                </a:lnTo>
                <a:lnTo>
                  <a:pt x="5784" y="6882"/>
                </a:lnTo>
                <a:lnTo>
                  <a:pt x="5613" y="6850"/>
                </a:lnTo>
                <a:lnTo>
                  <a:pt x="5442" y="6813"/>
                </a:lnTo>
                <a:lnTo>
                  <a:pt x="5273" y="6773"/>
                </a:lnTo>
                <a:lnTo>
                  <a:pt x="5104" y="6728"/>
                </a:lnTo>
                <a:lnTo>
                  <a:pt x="4937" y="6679"/>
                </a:lnTo>
                <a:lnTo>
                  <a:pt x="4771" y="6626"/>
                </a:lnTo>
                <a:lnTo>
                  <a:pt x="4606" y="6568"/>
                </a:lnTo>
                <a:lnTo>
                  <a:pt x="4443" y="6507"/>
                </a:lnTo>
                <a:lnTo>
                  <a:pt x="4281" y="6441"/>
                </a:lnTo>
                <a:lnTo>
                  <a:pt x="4122" y="6372"/>
                </a:lnTo>
                <a:lnTo>
                  <a:pt x="3963" y="6298"/>
                </a:lnTo>
                <a:lnTo>
                  <a:pt x="3807" y="6221"/>
                </a:lnTo>
                <a:lnTo>
                  <a:pt x="3653" y="6140"/>
                </a:lnTo>
                <a:lnTo>
                  <a:pt x="3501" y="6055"/>
                </a:lnTo>
                <a:lnTo>
                  <a:pt x="3351" y="5966"/>
                </a:lnTo>
                <a:lnTo>
                  <a:pt x="3203" y="5873"/>
                </a:lnTo>
                <a:lnTo>
                  <a:pt x="3058" y="5777"/>
                </a:lnTo>
                <a:lnTo>
                  <a:pt x="2915" y="5677"/>
                </a:lnTo>
                <a:lnTo>
                  <a:pt x="2774" y="5574"/>
                </a:lnTo>
                <a:lnTo>
                  <a:pt x="2637" y="5467"/>
                </a:lnTo>
                <a:lnTo>
                  <a:pt x="2502" y="5357"/>
                </a:lnTo>
                <a:lnTo>
                  <a:pt x="2369" y="5243"/>
                </a:lnTo>
                <a:lnTo>
                  <a:pt x="2240" y="5126"/>
                </a:lnTo>
                <a:lnTo>
                  <a:pt x="2113" y="5006"/>
                </a:lnTo>
                <a:lnTo>
                  <a:pt x="1990" y="4883"/>
                </a:lnTo>
                <a:lnTo>
                  <a:pt x="1870" y="4757"/>
                </a:lnTo>
                <a:lnTo>
                  <a:pt x="1753" y="4628"/>
                </a:lnTo>
                <a:lnTo>
                  <a:pt x="1639" y="4496"/>
                </a:lnTo>
                <a:lnTo>
                  <a:pt x="1528" y="4361"/>
                </a:lnTo>
                <a:lnTo>
                  <a:pt x="1421" y="4223"/>
                </a:lnTo>
                <a:lnTo>
                  <a:pt x="1317" y="4083"/>
                </a:lnTo>
                <a:lnTo>
                  <a:pt x="1217" y="3940"/>
                </a:lnTo>
                <a:lnTo>
                  <a:pt x="1121" y="3795"/>
                </a:lnTo>
                <a:lnTo>
                  <a:pt x="1028" y="3648"/>
                </a:lnTo>
                <a:lnTo>
                  <a:pt x="939" y="3498"/>
                </a:lnTo>
                <a:lnTo>
                  <a:pt x="853" y="3346"/>
                </a:lnTo>
                <a:lnTo>
                  <a:pt x="772" y="3192"/>
                </a:lnTo>
                <a:lnTo>
                  <a:pt x="694" y="3036"/>
                </a:lnTo>
                <a:lnTo>
                  <a:pt x="620" y="2878"/>
                </a:lnTo>
                <a:lnTo>
                  <a:pt x="550" y="2718"/>
                </a:lnTo>
                <a:lnTo>
                  <a:pt x="485" y="2556"/>
                </a:lnTo>
                <a:lnTo>
                  <a:pt x="423" y="2393"/>
                </a:lnTo>
                <a:lnTo>
                  <a:pt x="365" y="2229"/>
                </a:lnTo>
                <a:lnTo>
                  <a:pt x="312" y="2063"/>
                </a:lnTo>
                <a:lnTo>
                  <a:pt x="262" y="1896"/>
                </a:lnTo>
                <a:lnTo>
                  <a:pt x="217" y="1727"/>
                </a:lnTo>
                <a:lnTo>
                  <a:pt x="176" y="1558"/>
                </a:lnTo>
                <a:lnTo>
                  <a:pt x="139" y="1388"/>
                </a:lnTo>
                <a:lnTo>
                  <a:pt x="107" y="1216"/>
                </a:lnTo>
                <a:lnTo>
                  <a:pt x="78" y="1044"/>
                </a:lnTo>
                <a:lnTo>
                  <a:pt x="55" y="871"/>
                </a:lnTo>
                <a:lnTo>
                  <a:pt x="35" y="698"/>
                </a:lnTo>
                <a:lnTo>
                  <a:pt x="20" y="525"/>
                </a:lnTo>
                <a:lnTo>
                  <a:pt x="9" y="351"/>
                </a:lnTo>
                <a:lnTo>
                  <a:pt x="2" y="176"/>
                </a:lnTo>
                <a:lnTo>
                  <a:pt x="0" y="2"/>
                </a:lnTo>
                <a:lnTo>
                  <a:pt x="6986" y="0"/>
                </a:lnTo>
                <a:lnTo>
                  <a:pt x="12769" y="3920"/>
                </a:lnTo>
              </a:path>
            </a:pathLst>
          </a:custGeom>
          <a:solidFill>
            <a:srgbClr val="0099ff"/>
          </a:solidFill>
          <a:ln>
            <a:solidFill>
              <a:srgbClr val="000000"/>
            </a:solidFill>
          </a:ln>
        </p:spPr>
        <p:style>
          <a:lnRef idx="0"/>
          <a:fillRef idx="0"/>
          <a:effectRef idx="0"/>
          <a:fontRef idx="minor"/>
        </p:style>
      </p:sp>
      <p:sp>
        <p:nvSpPr>
          <p:cNvPr id="815" name="CustomShape 3"/>
          <p:cNvSpPr/>
          <p:nvPr/>
        </p:nvSpPr>
        <p:spPr>
          <a:xfrm>
            <a:off x="1600200" y="1828440"/>
            <a:ext cx="5029560" cy="5029560"/>
          </a:xfrm>
          <a:custGeom>
            <a:avLst/>
            <a:gdLst/>
            <a:ahLst/>
            <a:rect l="0" t="0" r="r" b="b"/>
            <a:pathLst>
              <a:path w="13973" h="10883">
                <a:moveTo>
                  <a:pt x="0" y="6945"/>
                </a:moveTo>
                <a:lnTo>
                  <a:pt x="3" y="6771"/>
                </a:lnTo>
                <a:lnTo>
                  <a:pt x="11" y="6598"/>
                </a:lnTo>
                <a:lnTo>
                  <a:pt x="23" y="6425"/>
                </a:lnTo>
                <a:lnTo>
                  <a:pt x="39" y="6252"/>
                </a:lnTo>
                <a:lnTo>
                  <a:pt x="59" y="6080"/>
                </a:lnTo>
                <a:lnTo>
                  <a:pt x="84" y="5908"/>
                </a:lnTo>
                <a:lnTo>
                  <a:pt x="113" y="5737"/>
                </a:lnTo>
                <a:lnTo>
                  <a:pt x="146" y="5566"/>
                </a:lnTo>
                <a:lnTo>
                  <a:pt x="183" y="5397"/>
                </a:lnTo>
                <a:lnTo>
                  <a:pt x="225" y="5228"/>
                </a:lnTo>
                <a:lnTo>
                  <a:pt x="271" y="5061"/>
                </a:lnTo>
                <a:lnTo>
                  <a:pt x="320" y="4894"/>
                </a:lnTo>
                <a:lnTo>
                  <a:pt x="374" y="4729"/>
                </a:lnTo>
                <a:lnTo>
                  <a:pt x="433" y="4566"/>
                </a:lnTo>
                <a:lnTo>
                  <a:pt x="495" y="4404"/>
                </a:lnTo>
                <a:lnTo>
                  <a:pt x="561" y="4243"/>
                </a:lnTo>
                <a:lnTo>
                  <a:pt x="631" y="4085"/>
                </a:lnTo>
                <a:lnTo>
                  <a:pt x="705" y="3928"/>
                </a:lnTo>
                <a:lnTo>
                  <a:pt x="783" y="3772"/>
                </a:lnTo>
                <a:lnTo>
                  <a:pt x="865" y="3619"/>
                </a:lnTo>
                <a:lnTo>
                  <a:pt x="950" y="3468"/>
                </a:lnTo>
                <a:lnTo>
                  <a:pt x="1040" y="3319"/>
                </a:lnTo>
                <a:lnTo>
                  <a:pt x="1133" y="3173"/>
                </a:lnTo>
                <a:lnTo>
                  <a:pt x="1229" y="3028"/>
                </a:lnTo>
                <a:lnTo>
                  <a:pt x="1329" y="2887"/>
                </a:lnTo>
                <a:lnTo>
                  <a:pt x="1433" y="2747"/>
                </a:lnTo>
                <a:lnTo>
                  <a:pt x="1540" y="2611"/>
                </a:lnTo>
                <a:lnTo>
                  <a:pt x="1650" y="2477"/>
                </a:lnTo>
                <a:lnTo>
                  <a:pt x="1764" y="2346"/>
                </a:lnTo>
                <a:lnTo>
                  <a:pt x="1881" y="2217"/>
                </a:lnTo>
                <a:lnTo>
                  <a:pt x="2001" y="2092"/>
                </a:lnTo>
                <a:lnTo>
                  <a:pt x="2124" y="1969"/>
                </a:lnTo>
                <a:lnTo>
                  <a:pt x="2250" y="1850"/>
                </a:lnTo>
                <a:lnTo>
                  <a:pt x="2379" y="1734"/>
                </a:lnTo>
                <a:lnTo>
                  <a:pt x="2511" y="1621"/>
                </a:lnTo>
                <a:lnTo>
                  <a:pt x="2646" y="1512"/>
                </a:lnTo>
                <a:lnTo>
                  <a:pt x="2783" y="1406"/>
                </a:lnTo>
                <a:lnTo>
                  <a:pt x="2923" y="1303"/>
                </a:lnTo>
                <a:lnTo>
                  <a:pt x="3066" y="1204"/>
                </a:lnTo>
                <a:lnTo>
                  <a:pt x="3210" y="1108"/>
                </a:lnTo>
                <a:lnTo>
                  <a:pt x="3358" y="1016"/>
                </a:lnTo>
                <a:lnTo>
                  <a:pt x="3507" y="928"/>
                </a:lnTo>
                <a:lnTo>
                  <a:pt x="3659" y="843"/>
                </a:lnTo>
                <a:lnTo>
                  <a:pt x="3812" y="762"/>
                </a:lnTo>
                <a:lnTo>
                  <a:pt x="3968" y="686"/>
                </a:lnTo>
                <a:lnTo>
                  <a:pt x="4125" y="612"/>
                </a:lnTo>
                <a:lnTo>
                  <a:pt x="4285" y="543"/>
                </a:lnTo>
                <a:lnTo>
                  <a:pt x="4446" y="478"/>
                </a:lnTo>
                <a:lnTo>
                  <a:pt x="4608" y="417"/>
                </a:lnTo>
                <a:lnTo>
                  <a:pt x="4772" y="360"/>
                </a:lnTo>
                <a:lnTo>
                  <a:pt x="4937" y="307"/>
                </a:lnTo>
                <a:lnTo>
                  <a:pt x="5104" y="258"/>
                </a:lnTo>
                <a:lnTo>
                  <a:pt x="5272" y="214"/>
                </a:lnTo>
                <a:lnTo>
                  <a:pt x="5441" y="173"/>
                </a:lnTo>
                <a:lnTo>
                  <a:pt x="5610" y="137"/>
                </a:lnTo>
                <a:lnTo>
                  <a:pt x="5781" y="105"/>
                </a:lnTo>
                <a:lnTo>
                  <a:pt x="5952" y="77"/>
                </a:lnTo>
                <a:lnTo>
                  <a:pt x="6124" y="53"/>
                </a:lnTo>
                <a:lnTo>
                  <a:pt x="6297" y="34"/>
                </a:lnTo>
                <a:lnTo>
                  <a:pt x="6470" y="19"/>
                </a:lnTo>
                <a:lnTo>
                  <a:pt x="6643" y="8"/>
                </a:lnTo>
                <a:lnTo>
                  <a:pt x="6816" y="2"/>
                </a:lnTo>
                <a:lnTo>
                  <a:pt x="6990" y="0"/>
                </a:lnTo>
                <a:lnTo>
                  <a:pt x="7164" y="2"/>
                </a:lnTo>
                <a:lnTo>
                  <a:pt x="7337" y="9"/>
                </a:lnTo>
                <a:lnTo>
                  <a:pt x="7510" y="20"/>
                </a:lnTo>
                <a:lnTo>
                  <a:pt x="7683" y="35"/>
                </a:lnTo>
                <a:lnTo>
                  <a:pt x="7856" y="54"/>
                </a:lnTo>
                <a:lnTo>
                  <a:pt x="8028" y="78"/>
                </a:lnTo>
                <a:lnTo>
                  <a:pt x="8199" y="106"/>
                </a:lnTo>
                <a:lnTo>
                  <a:pt x="8370" y="138"/>
                </a:lnTo>
                <a:lnTo>
                  <a:pt x="8539" y="175"/>
                </a:lnTo>
                <a:lnTo>
                  <a:pt x="8708" y="216"/>
                </a:lnTo>
                <a:lnTo>
                  <a:pt x="8876" y="260"/>
                </a:lnTo>
                <a:lnTo>
                  <a:pt x="9042" y="309"/>
                </a:lnTo>
                <a:lnTo>
                  <a:pt x="9207" y="363"/>
                </a:lnTo>
                <a:lnTo>
                  <a:pt x="9371" y="420"/>
                </a:lnTo>
                <a:lnTo>
                  <a:pt x="9534" y="481"/>
                </a:lnTo>
                <a:lnTo>
                  <a:pt x="9695" y="546"/>
                </a:lnTo>
                <a:lnTo>
                  <a:pt x="9854" y="616"/>
                </a:lnTo>
                <a:lnTo>
                  <a:pt x="10011" y="689"/>
                </a:lnTo>
                <a:lnTo>
                  <a:pt x="10167" y="766"/>
                </a:lnTo>
                <a:lnTo>
                  <a:pt x="10320" y="847"/>
                </a:lnTo>
                <a:lnTo>
                  <a:pt x="10472" y="932"/>
                </a:lnTo>
                <a:lnTo>
                  <a:pt x="10621" y="1020"/>
                </a:lnTo>
                <a:lnTo>
                  <a:pt x="10768" y="1112"/>
                </a:lnTo>
                <a:lnTo>
                  <a:pt x="10913" y="1208"/>
                </a:lnTo>
                <a:lnTo>
                  <a:pt x="11055" y="1308"/>
                </a:lnTo>
                <a:lnTo>
                  <a:pt x="11195" y="1410"/>
                </a:lnTo>
                <a:lnTo>
                  <a:pt x="11332" y="1517"/>
                </a:lnTo>
                <a:lnTo>
                  <a:pt x="11467" y="1626"/>
                </a:lnTo>
                <a:lnTo>
                  <a:pt x="11599" y="1739"/>
                </a:lnTo>
                <a:lnTo>
                  <a:pt x="11728" y="1856"/>
                </a:lnTo>
                <a:lnTo>
                  <a:pt x="11854" y="1975"/>
                </a:lnTo>
                <a:lnTo>
                  <a:pt x="11977" y="2098"/>
                </a:lnTo>
                <a:lnTo>
                  <a:pt x="12097" y="2223"/>
                </a:lnTo>
                <a:lnTo>
                  <a:pt x="12213" y="2351"/>
                </a:lnTo>
                <a:lnTo>
                  <a:pt x="12327" y="2483"/>
                </a:lnTo>
                <a:lnTo>
                  <a:pt x="12437" y="2617"/>
                </a:lnTo>
                <a:lnTo>
                  <a:pt x="12544" y="2754"/>
                </a:lnTo>
                <a:lnTo>
                  <a:pt x="12647" y="2893"/>
                </a:lnTo>
                <a:lnTo>
                  <a:pt x="12747" y="3035"/>
                </a:lnTo>
                <a:lnTo>
                  <a:pt x="12844" y="3179"/>
                </a:lnTo>
                <a:lnTo>
                  <a:pt x="12937" y="3326"/>
                </a:lnTo>
                <a:lnTo>
                  <a:pt x="13026" y="3475"/>
                </a:lnTo>
                <a:lnTo>
                  <a:pt x="13111" y="3626"/>
                </a:lnTo>
                <a:lnTo>
                  <a:pt x="13193" y="3779"/>
                </a:lnTo>
                <a:lnTo>
                  <a:pt x="13270" y="3935"/>
                </a:lnTo>
                <a:lnTo>
                  <a:pt x="13344" y="4092"/>
                </a:lnTo>
                <a:lnTo>
                  <a:pt x="13414" y="4251"/>
                </a:lnTo>
                <a:lnTo>
                  <a:pt x="13480" y="4411"/>
                </a:lnTo>
                <a:lnTo>
                  <a:pt x="13542" y="4573"/>
                </a:lnTo>
                <a:lnTo>
                  <a:pt x="13600" y="4737"/>
                </a:lnTo>
                <a:lnTo>
                  <a:pt x="13654" y="4902"/>
                </a:lnTo>
                <a:lnTo>
                  <a:pt x="13704" y="5068"/>
                </a:lnTo>
                <a:lnTo>
                  <a:pt x="13749" y="5236"/>
                </a:lnTo>
                <a:lnTo>
                  <a:pt x="13791" y="5404"/>
                </a:lnTo>
                <a:lnTo>
                  <a:pt x="13828" y="5574"/>
                </a:lnTo>
                <a:lnTo>
                  <a:pt x="13861" y="5744"/>
                </a:lnTo>
                <a:lnTo>
                  <a:pt x="13890" y="5916"/>
                </a:lnTo>
                <a:lnTo>
                  <a:pt x="13914" y="6088"/>
                </a:lnTo>
                <a:lnTo>
                  <a:pt x="13934" y="6260"/>
                </a:lnTo>
                <a:lnTo>
                  <a:pt x="13950" y="6433"/>
                </a:lnTo>
                <a:lnTo>
                  <a:pt x="13962" y="6606"/>
                </a:lnTo>
                <a:lnTo>
                  <a:pt x="13969" y="6779"/>
                </a:lnTo>
                <a:lnTo>
                  <a:pt x="13972" y="6953"/>
                </a:lnTo>
                <a:lnTo>
                  <a:pt x="13971" y="7127"/>
                </a:lnTo>
                <a:lnTo>
                  <a:pt x="13965" y="7300"/>
                </a:lnTo>
                <a:lnTo>
                  <a:pt x="13955" y="7473"/>
                </a:lnTo>
                <a:lnTo>
                  <a:pt x="13941" y="7646"/>
                </a:lnTo>
                <a:lnTo>
                  <a:pt x="13922" y="7819"/>
                </a:lnTo>
                <a:lnTo>
                  <a:pt x="13899" y="7991"/>
                </a:lnTo>
                <a:lnTo>
                  <a:pt x="13872" y="8163"/>
                </a:lnTo>
                <a:lnTo>
                  <a:pt x="13841" y="8333"/>
                </a:lnTo>
                <a:lnTo>
                  <a:pt x="13805" y="8503"/>
                </a:lnTo>
                <a:lnTo>
                  <a:pt x="13765" y="8672"/>
                </a:lnTo>
                <a:lnTo>
                  <a:pt x="13721" y="8840"/>
                </a:lnTo>
                <a:lnTo>
                  <a:pt x="13673" y="9007"/>
                </a:lnTo>
                <a:lnTo>
                  <a:pt x="13621" y="9172"/>
                </a:lnTo>
                <a:lnTo>
                  <a:pt x="13565" y="9337"/>
                </a:lnTo>
                <a:lnTo>
                  <a:pt x="13504" y="9499"/>
                </a:lnTo>
                <a:lnTo>
                  <a:pt x="13440" y="9660"/>
                </a:lnTo>
                <a:lnTo>
                  <a:pt x="13371" y="9820"/>
                </a:lnTo>
                <a:lnTo>
                  <a:pt x="13299" y="9978"/>
                </a:lnTo>
                <a:lnTo>
                  <a:pt x="13223" y="10134"/>
                </a:lnTo>
                <a:lnTo>
                  <a:pt x="13143" y="10288"/>
                </a:lnTo>
                <a:lnTo>
                  <a:pt x="13059" y="10440"/>
                </a:lnTo>
                <a:lnTo>
                  <a:pt x="12971" y="10589"/>
                </a:lnTo>
                <a:lnTo>
                  <a:pt x="12880" y="10737"/>
                </a:lnTo>
                <a:lnTo>
                  <a:pt x="12785" y="10882"/>
                </a:lnTo>
                <a:lnTo>
                  <a:pt x="6986" y="6986"/>
                </a:lnTo>
                <a:lnTo>
                  <a:pt x="0" y="6945"/>
                </a:lnTo>
              </a:path>
            </a:pathLst>
          </a:custGeom>
          <a:solidFill>
            <a:srgbClr val="e6ff00"/>
          </a:solidFill>
          <a:ln>
            <a:solidFill>
              <a:srgbClr val="000000"/>
            </a:solidFill>
          </a:ln>
        </p:spPr>
        <p:style>
          <a:lnRef idx="0"/>
          <a:fillRef idx="0"/>
          <a:effectRef idx="0"/>
          <a:fontRef idx="minor"/>
        </p:style>
      </p:sp>
      <p:sp>
        <p:nvSpPr>
          <p:cNvPr id="816" name="Rectangle 4"/>
          <p:cNvSpPr/>
          <p:nvPr/>
        </p:nvSpPr>
        <p:spPr>
          <a:xfrm>
            <a:off x="7543800" y="2857320"/>
            <a:ext cx="685800" cy="685800"/>
          </a:xfrm>
          <a:prstGeom prst="rect">
            <a:avLst/>
          </a:prstGeom>
          <a:solidFill>
            <a:srgbClr val="008000"/>
          </a:solidFill>
          <a:ln>
            <a:solidFill>
              <a:srgbClr val="000000"/>
            </a:solidFill>
          </a:ln>
        </p:spPr>
      </p:sp>
      <p:sp>
        <p:nvSpPr>
          <p:cNvPr id="817" name="Rectangle 5"/>
          <p:cNvSpPr/>
          <p:nvPr/>
        </p:nvSpPr>
        <p:spPr>
          <a:xfrm>
            <a:off x="7543800" y="3543120"/>
            <a:ext cx="685800" cy="685800"/>
          </a:xfrm>
          <a:prstGeom prst="rect">
            <a:avLst/>
          </a:prstGeom>
          <a:solidFill>
            <a:srgbClr val="008000"/>
          </a:solidFill>
          <a:ln>
            <a:solidFill>
              <a:srgbClr val="000000"/>
            </a:solidFill>
          </a:ln>
        </p:spPr>
      </p:sp>
      <p:sp>
        <p:nvSpPr>
          <p:cNvPr id="818" name="Rectangle 6"/>
          <p:cNvSpPr/>
          <p:nvPr/>
        </p:nvSpPr>
        <p:spPr>
          <a:xfrm>
            <a:off x="7543800" y="4228920"/>
            <a:ext cx="685800" cy="685800"/>
          </a:xfrm>
          <a:prstGeom prst="rect">
            <a:avLst/>
          </a:prstGeom>
          <a:solidFill>
            <a:srgbClr val="008000"/>
          </a:solidFill>
          <a:ln>
            <a:solidFill>
              <a:srgbClr val="000000"/>
            </a:solidFill>
          </a:ln>
        </p:spPr>
      </p:sp>
      <p:sp>
        <p:nvSpPr>
          <p:cNvPr id="819" name="Rectangle 7"/>
          <p:cNvSpPr/>
          <p:nvPr/>
        </p:nvSpPr>
        <p:spPr>
          <a:xfrm>
            <a:off x="7543800" y="4914720"/>
            <a:ext cx="685800" cy="685800"/>
          </a:xfrm>
          <a:prstGeom prst="rect">
            <a:avLst/>
          </a:prstGeom>
          <a:solidFill>
            <a:srgbClr val="008000"/>
          </a:solidFill>
          <a:ln>
            <a:solidFill>
              <a:srgbClr val="000000"/>
            </a:solidFill>
          </a:ln>
        </p:spPr>
      </p:sp>
      <p:sp>
        <p:nvSpPr>
          <p:cNvPr id="820" name="Rectangle 8"/>
          <p:cNvSpPr/>
          <p:nvPr/>
        </p:nvSpPr>
        <p:spPr>
          <a:xfrm>
            <a:off x="7543800" y="5600520"/>
            <a:ext cx="685800" cy="685800"/>
          </a:xfrm>
          <a:prstGeom prst="rect">
            <a:avLst/>
          </a:prstGeom>
          <a:solidFill>
            <a:srgbClr val="008000"/>
          </a:solidFill>
          <a:ln>
            <a:solidFill>
              <a:srgbClr val="000000"/>
            </a:solidFill>
          </a:ln>
        </p:spPr>
      </p:sp>
      <p:sp>
        <p:nvSpPr>
          <p:cNvPr id="821" name="TextShape 9"/>
          <p:cNvSpPr txBox="1"/>
          <p:nvPr/>
        </p:nvSpPr>
        <p:spPr>
          <a:xfrm>
            <a:off x="1469880" y="1828800"/>
            <a:ext cx="104472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Voters</a:t>
            </a:r>
            <a:endParaRPr b="0" lang="en-US" sz="1800" spc="-1" strike="noStrike">
              <a:solidFill>
                <a:srgbClr val="000000"/>
              </a:solidFill>
              <a:uFill>
                <a:solidFill>
                  <a:srgbClr val="ffffff"/>
                </a:solidFill>
              </a:uFill>
              <a:latin typeface="Arial"/>
            </a:endParaRPr>
          </a:p>
        </p:txBody>
      </p:sp>
      <p:sp>
        <p:nvSpPr>
          <p:cNvPr id="822" name="TextShape 10"/>
          <p:cNvSpPr txBox="1"/>
          <p:nvPr/>
        </p:nvSpPr>
        <p:spPr>
          <a:xfrm>
            <a:off x="7431480" y="2198520"/>
            <a:ext cx="102816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Funds</a:t>
            </a:r>
            <a:endParaRPr b="0" lang="en-US" sz="1800" spc="-1" strike="noStrike">
              <a:solidFill>
                <a:srgbClr val="000000"/>
              </a:solidFill>
              <a:uFill>
                <a:solidFill>
                  <a:srgbClr val="ffffff"/>
                </a:solidFill>
              </a:uFill>
              <a:latin typeface="Arial"/>
            </a:endParaRPr>
          </a:p>
        </p:txBody>
      </p:sp>
      <p:sp>
        <p:nvSpPr>
          <p:cNvPr id="823" name="TextShape 11"/>
          <p:cNvSpPr txBox="1"/>
          <p:nvPr/>
        </p:nvSpPr>
        <p:spPr>
          <a:xfrm>
            <a:off x="3429000" y="480060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40%</a:t>
            </a:r>
            <a:endParaRPr b="0" lang="en-US" sz="1800" spc="-1" strike="noStrike">
              <a:solidFill>
                <a:srgbClr val="000000"/>
              </a:solidFill>
              <a:uFill>
                <a:solidFill>
                  <a:srgbClr val="ffffff"/>
                </a:solidFill>
              </a:uFill>
              <a:latin typeface="Arial"/>
            </a:endParaRPr>
          </a:p>
        </p:txBody>
      </p:sp>
      <p:sp>
        <p:nvSpPr>
          <p:cNvPr id="824" name="TextShape 12"/>
          <p:cNvSpPr txBox="1"/>
          <p:nvPr/>
        </p:nvSpPr>
        <p:spPr>
          <a:xfrm>
            <a:off x="4239000" y="242712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60%</a:t>
            </a:r>
            <a:endParaRPr b="0" lang="en-US" sz="1800" spc="-1" strike="noStrike">
              <a:solidFill>
                <a:srgbClr val="000000"/>
              </a:solidFill>
              <a:uFill>
                <a:solidFill>
                  <a:srgbClr val="ffffff"/>
                </a:solidFill>
              </a:uFill>
              <a:latin typeface="Arial"/>
            </a:endParaRPr>
          </a:p>
        </p:txBody>
      </p:sp>
      <p:sp>
        <p:nvSpPr>
          <p:cNvPr id="825" name="TextShape 13"/>
          <p:cNvSpPr txBox="1"/>
          <p:nvPr/>
        </p:nvSpPr>
        <p:spPr>
          <a:xfrm>
            <a:off x="3200400" y="2998800"/>
            <a:ext cx="268776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ABCDFGJKLMNO</a:t>
            </a:r>
            <a:endParaRPr b="0" lang="en-US" sz="1800" spc="-1" strike="noStrike">
              <a:solidFill>
                <a:srgbClr val="000000"/>
              </a:solidFill>
              <a:uFill>
                <a:solidFill>
                  <a:srgbClr val="ffffff"/>
                </a:solidFill>
              </a:uFill>
              <a:latin typeface="Arial"/>
            </a:endParaRPr>
          </a:p>
        </p:txBody>
      </p:sp>
      <p:sp>
        <p:nvSpPr>
          <p:cNvPr id="826" name="TextShape 14"/>
          <p:cNvSpPr txBox="1"/>
          <p:nvPr/>
        </p:nvSpPr>
        <p:spPr>
          <a:xfrm>
            <a:off x="3193200" y="5371920"/>
            <a:ext cx="123084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PQRST</a:t>
            </a:r>
            <a:endParaRPr b="0" lang="en-US" sz="1800" spc="-1" strike="noStrike">
              <a:solidFill>
                <a:srgbClr val="000000"/>
              </a:solidFill>
              <a:uFill>
                <a:solidFill>
                  <a:srgbClr val="ffffff"/>
                </a:solidFill>
              </a:uFill>
              <a:latin typeface="Arial"/>
            </a:endParaRPr>
          </a:p>
        </p:txBody>
      </p:sp>
      <p:sp>
        <p:nvSpPr>
          <p:cNvPr id="827" name="TextShape 15"/>
          <p:cNvSpPr txBox="1"/>
          <p:nvPr/>
        </p:nvSpPr>
        <p:spPr>
          <a:xfrm>
            <a:off x="1559520" y="4941720"/>
            <a:ext cx="3834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P</a:t>
            </a:r>
            <a:endParaRPr b="0" lang="en-US" sz="1800" spc="-1" strike="noStrike">
              <a:solidFill>
                <a:srgbClr val="000000"/>
              </a:solidFill>
              <a:uFill>
                <a:solidFill>
                  <a:srgbClr val="ffffff"/>
                </a:solidFill>
              </a:uFill>
              <a:latin typeface="Arial"/>
            </a:endParaRPr>
          </a:p>
        </p:txBody>
      </p:sp>
      <p:sp>
        <p:nvSpPr>
          <p:cNvPr id="828" name="TextShape 16"/>
          <p:cNvSpPr txBox="1"/>
          <p:nvPr/>
        </p:nvSpPr>
        <p:spPr>
          <a:xfrm>
            <a:off x="2171520" y="5829120"/>
            <a:ext cx="41688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Q</a:t>
            </a:r>
            <a:endParaRPr b="0" lang="en-US" sz="1800" spc="-1" strike="noStrike">
              <a:solidFill>
                <a:srgbClr val="000000"/>
              </a:solidFill>
              <a:uFill>
                <a:solidFill>
                  <a:srgbClr val="ffffff"/>
                </a:solidFill>
              </a:uFill>
              <a:latin typeface="Arial"/>
            </a:endParaRPr>
          </a:p>
        </p:txBody>
      </p:sp>
      <p:sp>
        <p:nvSpPr>
          <p:cNvPr id="829" name="TextShape 17"/>
          <p:cNvSpPr txBox="1"/>
          <p:nvPr/>
        </p:nvSpPr>
        <p:spPr>
          <a:xfrm>
            <a:off x="2971800" y="6514920"/>
            <a:ext cx="40032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R</a:t>
            </a:r>
            <a:endParaRPr b="0" lang="en-US" sz="1800" spc="-1" strike="noStrike">
              <a:solidFill>
                <a:srgbClr val="000000"/>
              </a:solidFill>
              <a:uFill>
                <a:solidFill>
                  <a:srgbClr val="ffffff"/>
                </a:solidFill>
              </a:uFill>
              <a:latin typeface="Arial"/>
            </a:endParaRPr>
          </a:p>
        </p:txBody>
      </p:sp>
      <p:sp>
        <p:nvSpPr>
          <p:cNvPr id="830" name="TextShape 18"/>
          <p:cNvSpPr txBox="1"/>
          <p:nvPr/>
        </p:nvSpPr>
        <p:spPr>
          <a:xfrm>
            <a:off x="4114800" y="6656400"/>
            <a:ext cx="3834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S</a:t>
            </a:r>
            <a:endParaRPr b="0" lang="en-US" sz="1800" spc="-1" strike="noStrike">
              <a:solidFill>
                <a:srgbClr val="000000"/>
              </a:solidFill>
              <a:uFill>
                <a:solidFill>
                  <a:srgbClr val="ffffff"/>
                </a:solidFill>
              </a:uFill>
              <a:latin typeface="Arial"/>
            </a:endParaRPr>
          </a:p>
        </p:txBody>
      </p:sp>
      <p:sp>
        <p:nvSpPr>
          <p:cNvPr id="831" name="TextShape 19"/>
          <p:cNvSpPr txBox="1"/>
          <p:nvPr/>
        </p:nvSpPr>
        <p:spPr>
          <a:xfrm>
            <a:off x="5119920" y="6313320"/>
            <a:ext cx="36648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T</a:t>
            </a:r>
            <a:endParaRPr b="0" lang="en-US" sz="1800" spc="-1" strike="noStrike">
              <a:solidFill>
                <a:srgbClr val="000000"/>
              </a:solidFill>
              <a:uFill>
                <a:solidFill>
                  <a:srgbClr val="ffffff"/>
                </a:solidFill>
              </a:uFill>
              <a:latin typeface="Arial"/>
            </a:endParaRPr>
          </a:p>
        </p:txBody>
      </p:sp>
    </p:spTree>
  </p:cSld>
  <p:timing>
    <p:tnLst>
      <p:par>
        <p:cTn id="382" dur="indefinite" restart="never" nodeType="tmRoot">
          <p:childTnLst>
            <p:seq>
              <p:cTn id="383" nodeType="mainSeq">
                <p:childTnLst>
                  <p:par>
                    <p:cTn id="384" fill="freeze">
                      <p:stCondLst>
                        <p:cond delay="indefinite"/>
                      </p:stCondLst>
                      <p:childTnLst>
                        <p:par>
                          <p:cTn id="385" fill="freeze">
                            <p:stCondLst>
                              <p:cond delay="0"/>
                            </p:stCondLst>
                            <p:childTnLst>
                              <p:par>
                                <p:cTn id="386" nodeType="clickEffect" fill="hold" presetClass="path">
                                  <p:stCondLst>
                                    <p:cond delay="0"/>
                                  </p:stCondLst>
                                  <p:childTnLst/>
                                </p:cTn>
                              </p:par>
                              <p:par>
                                <p:cTn id="387" nodeType="withEffect" fill="hold" presetClass="path">
                                  <p:stCondLst>
                                    <p:cond delay="0"/>
                                  </p:stCondLst>
                                  <p:childTnLst/>
                                </p:cTn>
                              </p:par>
                              <p:par>
                                <p:cTn id="388" nodeType="withEffect" fill="hold" presetClass="path">
                                  <p:stCondLst>
                                    <p:cond delay="0"/>
                                  </p:stCondLst>
                                  <p:childTnLst/>
                                </p:cTn>
                              </p:par>
                              <p:par>
                                <p:cTn id="389" nodeType="withEffect" fill="hold" presetClass="path">
                                  <p:stCondLst>
                                    <p:cond delay="0"/>
                                  </p:stCondLst>
                                  <p:childTnLst/>
                                </p:cTn>
                              </p:par>
                              <p:par>
                                <p:cTn id="390" nodeType="withEffect" fill="hold" presetClass="path">
                                  <p:stCondLst>
                                    <p:cond delay="0"/>
                                  </p:stCondLst>
                                  <p:childTnLst/>
                                </p:cTn>
                              </p:par>
                              <p:par>
                                <p:cTn id="391" nodeType="withEffect" fill="hold" presetClass="exit" presetID="1">
                                  <p:stCondLst>
                                    <p:cond delay="0"/>
                                  </p:stCondLst>
                                  <p:childTnLst>
                                    <p:set>
                                      <p:cBhvr>
                                        <p:cTn id="392" dur="1" fill="hold">
                                          <p:stCondLst>
                                            <p:cond delay="0"/>
                                          </p:stCondLst>
                                        </p:cTn>
                                        <p:tgtEl>
                                          <p:spTgt spid="822"/>
                                        </p:tgtEl>
                                        <p:attrNameLst>
                                          <p:attrName>style.visibility</p:attrName>
                                        </p:attrNameLst>
                                      </p:cBhvr>
                                      <p:to>
                                        <p:strVal val="hidden"/>
                                      </p:to>
                                    </p:set>
                                  </p:childTnLst>
                                </p:cTn>
                              </p:par>
                            </p:childTnLst>
                          </p:cTn>
                        </p:par>
                        <p:par>
                          <p:cTn id="393" fill="freeze">
                            <p:stCondLst>
                              <p:cond delay="500"/>
                            </p:stCondLst>
                            <p:childTnLst>
                              <p:par>
                                <p:cTn id="394" nodeType="afterEffect" fill="hold" presetClass="entr" presetID="1">
                                  <p:stCondLst>
                                    <p:cond delay="0"/>
                                  </p:stCondLst>
                                  <p:childTnLst>
                                    <p:set>
                                      <p:cBhvr>
                                        <p:cTn id="395" dur="1" fill="hold">
                                          <p:stCondLst>
                                            <p:cond delay="0"/>
                                          </p:stCondLst>
                                        </p:cTn>
                                        <p:tgtEl>
                                          <p:spTgt spid="827"/>
                                        </p:tgtEl>
                                        <p:attrNameLst>
                                          <p:attrName>style.visibility</p:attrName>
                                        </p:attrNameLst>
                                      </p:cBhvr>
                                      <p:to>
                                        <p:strVal val="visible"/>
                                      </p:to>
                                    </p:set>
                                  </p:childTnLst>
                                </p:cTn>
                              </p:par>
                              <p:par>
                                <p:cTn id="396" nodeType="withEffect" fill="hold" presetClass="entr" presetID="1">
                                  <p:stCondLst>
                                    <p:cond delay="0"/>
                                  </p:stCondLst>
                                  <p:childTnLst>
                                    <p:set>
                                      <p:cBhvr>
                                        <p:cTn id="397" dur="1" fill="hold">
                                          <p:stCondLst>
                                            <p:cond delay="0"/>
                                          </p:stCondLst>
                                        </p:cTn>
                                        <p:tgtEl>
                                          <p:spTgt spid="828"/>
                                        </p:tgtEl>
                                        <p:attrNameLst>
                                          <p:attrName>style.visibility</p:attrName>
                                        </p:attrNameLst>
                                      </p:cBhvr>
                                      <p:to>
                                        <p:strVal val="visible"/>
                                      </p:to>
                                    </p:set>
                                  </p:childTnLst>
                                </p:cTn>
                              </p:par>
                              <p:par>
                                <p:cTn id="398" nodeType="withEffect" fill="hold" presetClass="entr" presetID="1">
                                  <p:stCondLst>
                                    <p:cond delay="0"/>
                                  </p:stCondLst>
                                  <p:childTnLst>
                                    <p:set>
                                      <p:cBhvr>
                                        <p:cTn id="399" dur="1" fill="hold">
                                          <p:stCondLst>
                                            <p:cond delay="0"/>
                                          </p:stCondLst>
                                        </p:cTn>
                                        <p:tgtEl>
                                          <p:spTgt spid="829"/>
                                        </p:tgtEl>
                                        <p:attrNameLst>
                                          <p:attrName>style.visibility</p:attrName>
                                        </p:attrNameLst>
                                      </p:cBhvr>
                                      <p:to>
                                        <p:strVal val="visible"/>
                                      </p:to>
                                    </p:set>
                                  </p:childTnLst>
                                </p:cTn>
                              </p:par>
                              <p:par>
                                <p:cTn id="400" nodeType="withEffect" fill="hold" presetClass="entr" presetID="1">
                                  <p:stCondLst>
                                    <p:cond delay="0"/>
                                  </p:stCondLst>
                                  <p:childTnLst>
                                    <p:set>
                                      <p:cBhvr>
                                        <p:cTn id="401" dur="1" fill="hold">
                                          <p:stCondLst>
                                            <p:cond delay="0"/>
                                          </p:stCondLst>
                                        </p:cTn>
                                        <p:tgtEl>
                                          <p:spTgt spid="830"/>
                                        </p:tgtEl>
                                        <p:attrNameLst>
                                          <p:attrName>style.visibility</p:attrName>
                                        </p:attrNameLst>
                                      </p:cBhvr>
                                      <p:to>
                                        <p:strVal val="visible"/>
                                      </p:to>
                                    </p:set>
                                  </p:childTnLst>
                                </p:cTn>
                              </p:par>
                              <p:par>
                                <p:cTn id="402" nodeType="withEffect" fill="hold" presetClass="entr" presetID="1">
                                  <p:stCondLst>
                                    <p:cond delay="0"/>
                                  </p:stCondLst>
                                  <p:childTnLst>
                                    <p:set>
                                      <p:cBhvr>
                                        <p:cTn id="403" dur="1" fill="hold">
                                          <p:stCondLst>
                                            <p:cond delay="0"/>
                                          </p:stCondLst>
                                        </p:cTn>
                                        <p:tgtEl>
                                          <p:spTgt spid="831"/>
                                        </p:tgtEl>
                                        <p:attrNameLst>
                                          <p:attrName>style.visibility</p:attrName>
                                        </p:attrNameLst>
                                      </p:cBhvr>
                                      <p:to>
                                        <p:strVal val="visible"/>
                                      </p:to>
                                    </p:set>
                                  </p:childTnLst>
                                </p:cTn>
                              </p:par>
                              <p:par>
                                <p:cTn id="404" nodeType="withEffect" fill="hold" presetClass="exit" presetID="10">
                                  <p:stCondLst>
                                    <p:cond delay="0"/>
                                  </p:stCondLst>
                                  <p:childTnLst>
                                    <p:animEffect filter="fade" transition="in">
                                      <p:cBhvr additive="repl">
                                        <p:cTn id="405" dur="1000"/>
                                        <p:tgtEl>
                                          <p:spTgt spid="815"/>
                                        </p:tgtEl>
                                      </p:cBhvr>
                                    </p:animEffect>
                                    <p:set>
                                      <p:cBhvr>
                                        <p:cTn id="406" dur="0" fill="hold">
                                          <p:stCondLst>
                                            <p:cond delay="999"/>
                                          </p:stCondLst>
                                        </p:cTn>
                                        <p:tgtEl>
                                          <p:spTgt spid="815"/>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2"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Cost-Aware Voting</a:t>
            </a:r>
            <a:endParaRPr b="0" lang="en-US" sz="4400" spc="-1" strike="noStrike">
              <a:solidFill>
                <a:srgbClr val="000000"/>
              </a:solidFill>
              <a:uFill>
                <a:solidFill>
                  <a:srgbClr val="ffffff"/>
                </a:solidFill>
              </a:uFill>
              <a:latin typeface="Arial"/>
            </a:endParaRPr>
          </a:p>
        </p:txBody>
      </p:sp>
      <p:sp>
        <p:nvSpPr>
          <p:cNvPr id="833" name="TextShape 2"/>
          <p:cNvSpPr txBox="1"/>
          <p:nvPr/>
        </p:nvSpPr>
        <p:spPr>
          <a:xfrm>
            <a:off x="504000" y="1769040"/>
            <a:ext cx="9071640" cy="4989240"/>
          </a:xfrm>
          <a:prstGeom prst="rect">
            <a:avLst/>
          </a:prstGeom>
          <a:noFill/>
          <a:ln>
            <a:noFill/>
          </a:ln>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It’s harder to fund a large project...</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a:t>
            </a:r>
            <a:r>
              <a:rPr b="0" lang="en-US" sz="3200" spc="-1" strike="noStrike">
                <a:solidFill>
                  <a:srgbClr val="000000"/>
                </a:solidFill>
                <a:uFill>
                  <a:solidFill>
                    <a:srgbClr val="ffffff"/>
                  </a:solidFill>
                </a:uFill>
                <a:latin typeface="Arial"/>
              </a:rPr>
              <a:t>and it </a:t>
            </a:r>
            <a:r>
              <a:rPr b="0" i="1" lang="en-US" sz="3200" spc="-1" strike="noStrike">
                <a:solidFill>
                  <a:srgbClr val="000000"/>
                </a:solidFill>
                <a:uFill>
                  <a:solidFill>
                    <a:srgbClr val="ffffff"/>
                  </a:solidFill>
                </a:uFill>
                <a:latin typeface="Arial"/>
              </a:rPr>
              <a:t>should </a:t>
            </a:r>
            <a:r>
              <a:rPr b="0" lang="en-US" sz="3200" spc="-1" strike="noStrike">
                <a:solidFill>
                  <a:srgbClr val="000000"/>
                </a:solidFill>
                <a:uFill>
                  <a:solidFill>
                    <a:srgbClr val="ffffff"/>
                  </a:solidFill>
                </a:uFill>
                <a:latin typeface="Arial"/>
              </a:rPr>
              <a:t>be</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a:p>
            <a:pPr marL="432000" indent="-324000">
              <a:lnSpc>
                <a:spcPts val="203"/>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And not impossible:</a:t>
            </a:r>
            <a:r>
              <a:rPr b="0" lang="en-US" sz="3200" spc="-1" strike="noStrike">
                <a:solidFill>
                  <a:srgbClr val="000000"/>
                </a:solidFill>
                <a:uFill>
                  <a:solidFill>
                    <a:srgbClr val="ffffff"/>
                  </a:solidFill>
                </a:uFill>
                <a:latin typeface="Arial"/>
              </a:rPr>
              <a:t>
</a:t>
            </a:r>
            <a:r>
              <a:rPr b="0" lang="en-US" sz="2800" spc="-1" strike="noStrike">
                <a:solidFill>
                  <a:srgbClr val="000000"/>
                </a:solidFill>
                <a:uFill>
                  <a:solidFill>
                    <a:srgbClr val="ffffff"/>
                  </a:solidFill>
                </a:uFill>
                <a:latin typeface="Arial"/>
              </a:rPr>
              <a:t>Sidewalk repairs: $188,292, 910 votes, $207 / vote</a:t>
            </a:r>
            <a:endParaRPr b="0" lang="en-US" sz="3200" spc="-1" strike="noStrike">
              <a:solidFill>
                <a:srgbClr val="000000"/>
              </a:solidFill>
              <a:uFill>
                <a:solidFill>
                  <a:srgbClr val="ffffff"/>
                </a:solidFill>
              </a:uFill>
              <a:latin typeface="Arial"/>
            </a:endParaRPr>
          </a:p>
        </p:txBody>
      </p:sp>
    </p:spTree>
  </p:cSld>
  <p:timing>
    <p:tnLst>
      <p:par>
        <p:cTn id="407" dur="indefinite" restart="never" nodeType="tmRoot">
          <p:childTnLst>
            <p:seq>
              <p:cTn id="408" nodeType="mainSeq">
                <p:childTnLst>
                  <p:par>
                    <p:cTn id="409" fill="freeze">
                      <p:stCondLst>
                        <p:cond delay="0"/>
                      </p:stCondLst>
                      <p:childTnLst>
                        <p:par>
                          <p:cTn id="410" fill="freeze">
                            <p:stCondLst>
                              <p:cond delay="0"/>
                            </p:stCondLst>
                            <p:childTnLst>
                              <p:par>
                                <p:cTn id="411" nodeType="withEffect" fill="hold" presetClass="entr" presetID="1">
                                  <p:stCondLst>
                                    <p:cond delay="0"/>
                                  </p:stCondLst>
                                  <p:childTnLst>
                                    <p:set>
                                      <p:cBhvr>
                                        <p:cTn id="412" dur="1" fill="hold">
                                          <p:stCondLst>
                                            <p:cond delay="0"/>
                                          </p:stCondLst>
                                        </p:cTn>
                                        <p:tgtEl>
                                          <p:spTgt spid="833">
                                            <p:txEl>
                                              <p:pRg st="0" end="39"/>
                                            </p:txEl>
                                          </p:spTgt>
                                        </p:tgtEl>
                                        <p:attrNameLst>
                                          <p:attrName>style.visibility</p:attrName>
                                        </p:attrNameLst>
                                      </p:cBhvr>
                                      <p:to>
                                        <p:strVal val="visible"/>
                                      </p:to>
                                    </p:set>
                                  </p:childTnLst>
                                </p:cTn>
                              </p:par>
                            </p:childTnLst>
                          </p:cTn>
                        </p:par>
                      </p:childTnLst>
                    </p:cTn>
                  </p:par>
                  <p:par>
                    <p:cTn id="413" fill="freeze">
                      <p:stCondLst>
                        <p:cond delay="indefinite"/>
                      </p:stCondLst>
                      <p:childTnLst>
                        <p:par>
                          <p:cTn id="414" fill="freeze">
                            <p:stCondLst>
                              <p:cond delay="0"/>
                            </p:stCondLst>
                            <p:childTnLst>
                              <p:par>
                                <p:cTn id="415" nodeType="clickEffect" fill="hold" presetClass="entr" presetID="1">
                                  <p:stCondLst>
                                    <p:cond delay="0"/>
                                  </p:stCondLst>
                                  <p:childTnLst>
                                    <p:set>
                                      <p:cBhvr>
                                        <p:cTn id="416" dur="1" fill="hold">
                                          <p:stCondLst>
                                            <p:cond delay="0"/>
                                          </p:stCondLst>
                                        </p:cTn>
                                        <p:tgtEl>
                                          <p:spTgt spid="833">
                                            <p:txEl>
                                              <p:pRg st="39" end="58"/>
                                            </p:txEl>
                                          </p:spTgt>
                                        </p:tgtEl>
                                        <p:attrNameLst>
                                          <p:attrName>style.visibility</p:attrName>
                                        </p:attrNameLst>
                                      </p:cBhvr>
                                      <p:to>
                                        <p:strVal val="visible"/>
                                      </p:to>
                                    </p:set>
                                  </p:childTnLst>
                                </p:cTn>
                              </p:par>
                            </p:childTnLst>
                          </p:cTn>
                        </p:par>
                      </p:childTnLst>
                    </p:cTn>
                  </p:par>
                  <p:par>
                    <p:cTn id="417" fill="freeze">
                      <p:stCondLst>
                        <p:cond delay="indefinite"/>
                      </p:stCondLst>
                      <p:childTnLst>
                        <p:par>
                          <p:cTn id="418" fill="freeze">
                            <p:stCondLst>
                              <p:cond delay="0"/>
                            </p:stCondLst>
                            <p:childTnLst>
                              <p:par>
                                <p:cTn id="419" nodeType="clickEffect" fill="hold" presetClass="entr" presetID="1">
                                  <p:stCondLst>
                                    <p:cond delay="0"/>
                                  </p:stCondLst>
                                  <p:childTnLst>
                                    <p:set>
                                      <p:cBhvr>
                                        <p:cTn id="420" dur="1" fill="hold">
                                          <p:stCondLst>
                                            <p:cond delay="0"/>
                                          </p:stCondLst>
                                        </p:cTn>
                                        <p:tgtEl>
                                          <p:spTgt spid="833">
                                            <p:txEl>
                                              <p:pRg st="59" end="130"/>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4"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Cost-Aware Voting</a:t>
            </a:r>
            <a:endParaRPr b="0" lang="en-US" sz="4400" spc="-1" strike="noStrike">
              <a:solidFill>
                <a:srgbClr val="000000"/>
              </a:solidFill>
              <a:uFill>
                <a:solidFill>
                  <a:srgbClr val="ffffff"/>
                </a:solidFill>
              </a:uFill>
              <a:latin typeface="Arial"/>
            </a:endParaRPr>
          </a:p>
        </p:txBody>
      </p:sp>
      <p:sp>
        <p:nvSpPr>
          <p:cNvPr id="835" name="TextShape 2"/>
          <p:cNvSpPr txBox="1"/>
          <p:nvPr/>
        </p:nvSpPr>
        <p:spPr>
          <a:xfrm>
            <a:off x="504000" y="1769040"/>
            <a:ext cx="9071640" cy="4989240"/>
          </a:xfrm>
          <a:prstGeom prst="rect">
            <a:avLst/>
          </a:prstGeom>
          <a:noFill/>
          <a:ln>
            <a:noFill/>
          </a:ln>
        </p:spPr>
        <p:txBody>
          <a:bodyPr lIns="0" rIns="0" tIns="0" bIns="0"/>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There’s a difference between wanting a project, and actually wanting to spend money on it</a:t>
            </a:r>
            <a:endParaRPr b="0" lang="en-US" sz="3200" spc="-1" strike="noStrike">
              <a:solidFill>
                <a:srgbClr val="000000"/>
              </a:solidFill>
              <a:uFill>
                <a:solidFill>
                  <a:srgbClr val="ffffff"/>
                </a:solidFill>
              </a:uFill>
              <a:latin typeface="Arial"/>
            </a:endParaRPr>
          </a:p>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If voters know a costly project uses up more of their power, it may encourage them to vote for the projects they think are most </a:t>
            </a:r>
            <a:r>
              <a:rPr b="0" i="1" lang="en-US" sz="3200" spc="-1" strike="noStrike">
                <a:solidFill>
                  <a:srgbClr val="000000"/>
                </a:solidFill>
                <a:uFill>
                  <a:solidFill>
                    <a:srgbClr val="ffffff"/>
                  </a:solidFill>
                </a:uFill>
                <a:latin typeface="Arial"/>
              </a:rPr>
              <a:t>cost-effective</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Not just the ones they want the most </a:t>
            </a:r>
            <a:endParaRPr b="0" lang="en-US" sz="2800" spc="-1" strike="noStrike">
              <a:solidFill>
                <a:srgbClr val="000000"/>
              </a:solidFill>
              <a:uFill>
                <a:solidFill>
                  <a:srgbClr val="ffffff"/>
                </a:solidFill>
              </a:uFill>
              <a:latin typeface="Arial"/>
            </a:endParaRPr>
          </a:p>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And that may encourage project proposals to be more cost-effective</a:t>
            </a:r>
            <a:endParaRPr b="0" lang="en-US" sz="3200" spc="-1" strike="noStrike">
              <a:solidFill>
                <a:srgbClr val="000000"/>
              </a:solidFill>
              <a:uFill>
                <a:solidFill>
                  <a:srgbClr val="ffffff"/>
                </a:solidFill>
              </a:uFill>
              <a:latin typeface="Arial"/>
            </a:endParaRPr>
          </a:p>
        </p:txBody>
      </p:sp>
    </p:spTree>
  </p:cSld>
  <p:timing>
    <p:tnLst>
      <p:par>
        <p:cTn id="421" dur="indefinite" restart="never" nodeType="tmRoot">
          <p:childTnLst>
            <p:seq>
              <p:cTn id="422" nodeType="mainSeq">
                <p:childTnLst>
                  <p:par>
                    <p:cTn id="423" fill="freeze">
                      <p:stCondLst>
                        <p:cond delay="0"/>
                      </p:stCondLst>
                      <p:childTnLst>
                        <p:par>
                          <p:cTn id="424" fill="freeze">
                            <p:stCondLst>
                              <p:cond delay="0"/>
                            </p:stCondLst>
                            <p:childTnLst>
                              <p:par>
                                <p:cTn id="425" nodeType="withEffect" fill="hold" presetClass="entr" presetID="1">
                                  <p:stCondLst>
                                    <p:cond delay="0"/>
                                  </p:stCondLst>
                                  <p:childTnLst>
                                    <p:set>
                                      <p:cBhvr>
                                        <p:cTn id="426" dur="1" fill="hold">
                                          <p:stCondLst>
                                            <p:cond delay="0"/>
                                          </p:stCondLst>
                                        </p:cTn>
                                        <p:tgtEl>
                                          <p:spTgt spid="835"/>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Tactical Voting</a:t>
            </a:r>
            <a:endParaRPr b="0" lang="en-US" sz="4400" spc="-1" strike="noStrike">
              <a:solidFill>
                <a:srgbClr val="000000"/>
              </a:solidFill>
              <a:uFill>
                <a:solidFill>
                  <a:srgbClr val="ffffff"/>
                </a:solidFill>
              </a:uFill>
              <a:latin typeface="Arial"/>
            </a:endParaRPr>
          </a:p>
        </p:txBody>
      </p:sp>
      <p:sp>
        <p:nvSpPr>
          <p:cNvPr id="53" name="TextShape 2"/>
          <p:cNvSpPr txBox="1"/>
          <p:nvPr/>
        </p:nvSpPr>
        <p:spPr>
          <a:xfrm>
            <a:off x="504000" y="1769040"/>
            <a:ext cx="9071640" cy="4989240"/>
          </a:xfrm>
          <a:prstGeom prst="rect">
            <a:avLst/>
          </a:prstGeom>
          <a:noFill/>
          <a:ln>
            <a:noFill/>
          </a:ln>
        </p:spPr>
        <p:txBody>
          <a:bodyPr lIns="0" rIns="0" tIns="0" bIns="0"/>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Don’t vote for a sure loser—that would be throwing your vote away</a:t>
            </a:r>
            <a:endParaRPr b="0" lang="en-US" sz="3200" spc="-1" strike="noStrike">
              <a:solidFill>
                <a:srgbClr val="000000"/>
              </a:solidFill>
              <a:uFill>
                <a:solidFill>
                  <a:srgbClr val="ffffff"/>
                </a:solidFill>
              </a:uFill>
              <a:latin typeface="Arial"/>
            </a:endParaRPr>
          </a:p>
          <a:p>
            <a:pPr marL="432000" indent="-324000">
              <a:lnSpc>
                <a:spcPts val="10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Don’t vote for a sure winner—that would be throwing your vote away</a:t>
            </a:r>
            <a:endParaRPr b="0" lang="en-US"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Bullet voting</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If you </a:t>
            </a:r>
            <a:r>
              <a:rPr b="0" i="1" lang="en-US" sz="2800" spc="-1" strike="noStrike">
                <a:solidFill>
                  <a:srgbClr val="000000"/>
                </a:solidFill>
                <a:uFill>
                  <a:solidFill>
                    <a:srgbClr val="ffffff"/>
                  </a:solidFill>
                </a:uFill>
                <a:latin typeface="Arial"/>
              </a:rPr>
              <a:t>strongly desire </a:t>
            </a:r>
            <a:r>
              <a:rPr b="0" lang="en-US" sz="2800" spc="-1" strike="noStrike">
                <a:solidFill>
                  <a:srgbClr val="000000"/>
                </a:solidFill>
                <a:uFill>
                  <a:solidFill>
                    <a:srgbClr val="ffffff"/>
                  </a:solidFill>
                </a:uFill>
                <a:latin typeface="Arial"/>
              </a:rPr>
              <a:t>one project, then vote for that project</a:t>
            </a:r>
            <a:r>
              <a:rPr b="0" i="1" lang="en-US" sz="2800" spc="-1" strike="noStrike">
                <a:solidFill>
                  <a:srgbClr val="000000"/>
                </a:solidFill>
                <a:uFill>
                  <a:solidFill>
                    <a:srgbClr val="ffffff"/>
                  </a:solidFill>
                </a:uFill>
                <a:latin typeface="Arial"/>
              </a:rPr>
              <a:t> only</a:t>
            </a:r>
            <a:endParaRPr b="0" lang="en-US" sz="2800" spc="-1" strike="noStrike">
              <a:solidFill>
                <a:srgbClr val="000000"/>
              </a:solidFill>
              <a:uFill>
                <a:solidFill>
                  <a:srgbClr val="ffffff"/>
                </a:solidFill>
              </a:uFill>
              <a:latin typeface="Arial"/>
            </a:endParaRPr>
          </a:p>
          <a:p>
            <a:pPr lvl="1" marL="864000" indent="-324000">
              <a:lnSpc>
                <a:spcPts val="152"/>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Because voting for lower choices could make one of them beat your favorite and make it lose</a:t>
            </a:r>
            <a:endParaRPr b="0" lang="en-US" sz="2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childTnLst>
                  <p:par>
                    <p:cTn id="3" fill="freeze">
                      <p:stCondLst>
                        <p:cond delay="0"/>
                      </p:stCondLst>
                      <p:childTnLst>
                        <p:par>
                          <p:cTn id="4" fill="freeze">
                            <p:stCondLst>
                              <p:cond delay="0"/>
                            </p:stCondLst>
                            <p:childTnLst>
                              <p:par>
                                <p:cTn id="5" nodeType="withEffect" fill="hold" presetClass="entr" presetID="1">
                                  <p:stCondLst>
                                    <p:cond delay="0"/>
                                  </p:stCondLst>
                                  <p:childTnLst>
                                    <p:set>
                                      <p:cBhvr>
                                        <p:cTn id="6" dur="1" fill="hold">
                                          <p:stCondLst>
                                            <p:cond delay="0"/>
                                          </p:stCondLst>
                                        </p:cTn>
                                        <p:tgtEl>
                                          <p:spTgt spid="53">
                                            <p:txEl>
                                              <p:pRg st="0" end="66"/>
                                            </p:txEl>
                                          </p:spTgt>
                                        </p:tgtEl>
                                        <p:attrNameLst>
                                          <p:attrName>style.visibility</p:attrName>
                                        </p:attrNameLst>
                                      </p:cBhvr>
                                      <p:to>
                                        <p:strVal val="visible"/>
                                      </p:to>
                                    </p:set>
                                  </p:childTnLst>
                                </p:cTn>
                              </p:par>
                            </p:childTnLst>
                          </p:cTn>
                        </p:par>
                      </p:childTnLst>
                    </p:cTn>
                  </p:par>
                  <p:par>
                    <p:cTn id="7" fill="freeze">
                      <p:stCondLst>
                        <p:cond delay="indefinite"/>
                      </p:stCondLst>
                      <p:childTnLst>
                        <p:par>
                          <p:cTn id="8" fill="freeze">
                            <p:stCondLst>
                              <p:cond delay="0"/>
                            </p:stCondLst>
                            <p:childTnLst>
                              <p:par>
                                <p:cTn id="9" nodeType="clickEffect" fill="hold" presetClass="entr" presetID="1">
                                  <p:stCondLst>
                                    <p:cond delay="0"/>
                                  </p:stCondLst>
                                  <p:childTnLst>
                                    <p:set>
                                      <p:cBhvr>
                                        <p:cTn id="10" dur="1" fill="hold">
                                          <p:stCondLst>
                                            <p:cond delay="0"/>
                                          </p:stCondLst>
                                        </p:cTn>
                                        <p:tgtEl>
                                          <p:spTgt spid="53">
                                            <p:txEl>
                                              <p:pRg st="66" end="133"/>
                                            </p:txEl>
                                          </p:spTgt>
                                        </p:tgtEl>
                                        <p:attrNameLst>
                                          <p:attrName>style.visibility</p:attrName>
                                        </p:attrNameLst>
                                      </p:cBhvr>
                                      <p:to>
                                        <p:strVal val="visible"/>
                                      </p:to>
                                    </p:set>
                                  </p:childTnLst>
                                </p:cTn>
                              </p:par>
                            </p:childTnLst>
                          </p:cTn>
                        </p:par>
                      </p:childTnLst>
                    </p:cTn>
                  </p:par>
                  <p:par>
                    <p:cTn id="11" fill="freeze">
                      <p:stCondLst>
                        <p:cond delay="indefinite"/>
                      </p:stCondLst>
                      <p:childTnLst>
                        <p:par>
                          <p:cTn id="12" fill="freeze">
                            <p:stCondLst>
                              <p:cond delay="0"/>
                            </p:stCondLst>
                            <p:childTnLst>
                              <p:par>
                                <p:cTn id="13" nodeType="clickEffect" fill="hold" presetClass="entr" presetID="1">
                                  <p:stCondLst>
                                    <p:cond delay="0"/>
                                  </p:stCondLst>
                                  <p:childTnLst>
                                    <p:set>
                                      <p:cBhvr>
                                        <p:cTn id="14" dur="1" fill="hold">
                                          <p:stCondLst>
                                            <p:cond delay="0"/>
                                          </p:stCondLst>
                                        </p:cTn>
                                        <p:tgtEl>
                                          <p:spTgt spid="53">
                                            <p:txEl>
                                              <p:pRg st="133" end="147"/>
                                            </p:txEl>
                                          </p:spTgt>
                                        </p:tgtEl>
                                        <p:attrNameLst>
                                          <p:attrName>style.visibility</p:attrName>
                                        </p:attrNameLst>
                                      </p:cBhvr>
                                      <p:to>
                                        <p:strVal val="visible"/>
                                      </p:to>
                                    </p:set>
                                  </p:childTnLst>
                                </p:cTn>
                              </p:par>
                              <p:par>
                                <p:cTn id="15" nodeType="withEffect" fill="hold" presetClass="entr" presetID="1">
                                  <p:stCondLst>
                                    <p:cond delay="0"/>
                                  </p:stCondLst>
                                  <p:childTnLst>
                                    <p:set>
                                      <p:cBhvr>
                                        <p:cTn id="16" dur="1" fill="hold">
                                          <p:stCondLst>
                                            <p:cond delay="0"/>
                                          </p:stCondLst>
                                        </p:cTn>
                                        <p:tgtEl>
                                          <p:spTgt spid="53">
                                            <p:txEl>
                                              <p:pRg st="147" end="215"/>
                                            </p:txEl>
                                          </p:spTgt>
                                        </p:tgtEl>
                                        <p:attrNameLst>
                                          <p:attrName>style.visibility</p:attrName>
                                        </p:attrNameLst>
                                      </p:cBhvr>
                                      <p:to>
                                        <p:strVal val="visible"/>
                                      </p:to>
                                    </p:set>
                                  </p:childTnLst>
                                </p:cTn>
                              </p:par>
                              <p:par>
                                <p:cTn id="17" nodeType="withEffect" fill="hold" presetClass="entr" presetID="1">
                                  <p:stCondLst>
                                    <p:cond delay="0"/>
                                  </p:stCondLst>
                                  <p:childTnLst>
                                    <p:set>
                                      <p:cBhvr>
                                        <p:cTn id="18" dur="1" fill="hold">
                                          <p:stCondLst>
                                            <p:cond delay="0"/>
                                          </p:stCondLst>
                                        </p:cTn>
                                        <p:tgtEl>
                                          <p:spTgt spid="53">
                                            <p:txEl>
                                              <p:pRg st="215" end="307"/>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Tactical Voting</a:t>
            </a:r>
            <a:endParaRPr b="0" lang="en-US" sz="4400" spc="-1" strike="noStrike">
              <a:solidFill>
                <a:srgbClr val="000000"/>
              </a:solidFill>
              <a:uFill>
                <a:solidFill>
                  <a:srgbClr val="ffffff"/>
                </a:solidFill>
              </a:uFill>
              <a:latin typeface="Arial"/>
            </a:endParaRPr>
          </a:p>
        </p:txBody>
      </p:sp>
      <p:sp>
        <p:nvSpPr>
          <p:cNvPr id="55" name="TextShape 2"/>
          <p:cNvSpPr txBox="1"/>
          <p:nvPr/>
        </p:nvSpPr>
        <p:spPr>
          <a:xfrm>
            <a:off x="504000" y="1769040"/>
            <a:ext cx="9325800" cy="4989240"/>
          </a:xfrm>
          <a:prstGeom prst="rect">
            <a:avLst/>
          </a:prstGeom>
          <a:noFill/>
          <a:ln>
            <a:noFill/>
          </a:ln>
        </p:spPr>
        <p:txBody>
          <a:bodyPr lIns="0" rIns="0" tIns="0" bIns="0"/>
          <a:p>
            <a:pPr marL="432000" indent="-324000">
              <a:lnSpc>
                <a:spcPts val="102"/>
              </a:lnSpc>
              <a:buClr>
                <a:srgbClr val="000000"/>
              </a:buClr>
              <a:buSzPct val="45000"/>
              <a:buFont typeface="Wingdings" charset="2"/>
              <a:buChar char=""/>
            </a:pPr>
            <a:r>
              <a:rPr b="1" lang="en-US" sz="3200" spc="-1" strike="noStrike">
                <a:solidFill>
                  <a:srgbClr val="000000"/>
                </a:solidFill>
                <a:uFill>
                  <a:solidFill>
                    <a:srgbClr val="ffffff"/>
                  </a:solidFill>
                </a:uFill>
                <a:latin typeface="Arial"/>
              </a:rPr>
              <a:t>Better:</a:t>
            </a:r>
            <a:r>
              <a:rPr b="0" lang="en-US" sz="3200" spc="-1" strike="noStrike">
                <a:solidFill>
                  <a:srgbClr val="000000"/>
                </a:solidFill>
                <a:uFill>
                  <a:solidFill>
                    <a:srgbClr val="ffffff"/>
                  </a:solidFill>
                </a:uFill>
                <a:latin typeface="Arial"/>
              </a:rPr>
              <a:t> a voting system where voters can feel confident in expressing their </a:t>
            </a:r>
            <a:r>
              <a:rPr b="0" i="1" lang="en-US" sz="3200" spc="-1" strike="noStrike">
                <a:solidFill>
                  <a:srgbClr val="000000"/>
                </a:solidFill>
                <a:uFill>
                  <a:solidFill>
                    <a:srgbClr val="ffffff"/>
                  </a:solidFill>
                </a:uFill>
                <a:latin typeface="Arial"/>
              </a:rPr>
              <a:t>sincere preferences</a:t>
            </a:r>
            <a:endParaRPr b="0" lang="en-US" sz="32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That it will not result in a wasted vote</a:t>
            </a:r>
            <a:endParaRPr b="0" lang="en-US" sz="2800" spc="-1" strike="noStrike">
              <a:solidFill>
                <a:srgbClr val="000000"/>
              </a:solidFill>
              <a:uFill>
                <a:solidFill>
                  <a:srgbClr val="ffffff"/>
                </a:solidFill>
              </a:uFill>
              <a:latin typeface="Arial"/>
            </a:endParaRPr>
          </a:p>
          <a:p>
            <a:pPr lvl="1" marL="864000" indent="-324000">
              <a:buClr>
                <a:srgbClr val="000000"/>
              </a:buClr>
              <a:buSzPct val="45000"/>
              <a:buFont typeface="Wingdings" charset="2"/>
              <a:buChar char=""/>
            </a:pPr>
            <a:r>
              <a:rPr b="0" lang="en-US" sz="2800" spc="-1" strike="noStrike">
                <a:solidFill>
                  <a:srgbClr val="000000"/>
                </a:solidFill>
                <a:uFill>
                  <a:solidFill>
                    <a:srgbClr val="ffffff"/>
                  </a:solidFill>
                </a:uFill>
                <a:latin typeface="Arial"/>
              </a:rPr>
              <a:t>That it will not hurt their most important preferences</a:t>
            </a:r>
            <a:endParaRPr b="0" lang="en-US" sz="2800" spc="-1" strike="noStrike">
              <a:solidFill>
                <a:srgbClr val="000000"/>
              </a:solidFill>
              <a:uFill>
                <a:solidFill>
                  <a:srgbClr val="ffffff"/>
                </a:solidFill>
              </a:uFill>
              <a:latin typeface="Arial"/>
            </a:endParaRPr>
          </a:p>
          <a:p>
            <a:pPr lvl="1" marL="864000" indent="-324000">
              <a:lnSpc>
                <a:spcPts val="152"/>
              </a:lnSpc>
              <a:buClr>
                <a:srgbClr val="000000"/>
              </a:buClr>
              <a:buSzPct val="45000"/>
              <a:buFont typeface="Wingdings" charset="2"/>
              <a:buChar char=""/>
            </a:pPr>
            <a:r>
              <a:rPr b="0" lang="en-US" sz="2800" spc="-1" strike="noStrike">
                <a:solidFill>
                  <a:srgbClr val="000000"/>
                </a:solidFill>
                <a:uFill>
                  <a:solidFill>
                    <a:srgbClr val="ffffff"/>
                  </a:solidFill>
                </a:uFill>
                <a:latin typeface="Arial"/>
              </a:rPr>
              <a:t> </a:t>
            </a:r>
            <a:endParaRPr b="0" lang="en-US" sz="2800" spc="-1" strike="noStrike">
              <a:solidFill>
                <a:srgbClr val="000000"/>
              </a:solidFill>
              <a:uFill>
                <a:solidFill>
                  <a:srgbClr val="ffffff"/>
                </a:solidFill>
              </a:uFill>
              <a:latin typeface="Arial"/>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Problems of Plurality Rule</a:t>
            </a:r>
            <a:endParaRPr b="0" lang="en-US" sz="4400" spc="-1" strike="noStrike">
              <a:solidFill>
                <a:srgbClr val="000000"/>
              </a:solidFill>
              <a:uFill>
                <a:solidFill>
                  <a:srgbClr val="ffffff"/>
                </a:solidFill>
              </a:uFill>
              <a:latin typeface="Arial"/>
            </a:endParaRPr>
          </a:p>
        </p:txBody>
      </p:sp>
      <p:sp>
        <p:nvSpPr>
          <p:cNvPr id="57" name="TextShape 2"/>
          <p:cNvSpPr txBox="1"/>
          <p:nvPr/>
        </p:nvSpPr>
        <p:spPr>
          <a:xfrm>
            <a:off x="475560" y="1778760"/>
            <a:ext cx="9071640" cy="4989240"/>
          </a:xfrm>
          <a:prstGeom prst="rect">
            <a:avLst/>
          </a:prstGeom>
          <a:noFill/>
          <a:ln>
            <a:noFill/>
          </a:ln>
        </p:spPr>
        <p:txBody>
          <a:bodyPr lIns="0" rIns="0" tIns="0" bIns="0"/>
          <a:p>
            <a:pPr marL="432000" indent="-324000">
              <a:lnSpc>
                <a:spcPts val="15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The largest group of voters can control </a:t>
            </a:r>
            <a:r>
              <a:rPr b="1" i="1" lang="en-US" sz="3200" spc="-1" strike="noStrike">
                <a:solidFill>
                  <a:srgbClr val="000000"/>
                </a:solidFill>
                <a:uFill>
                  <a:solidFill>
                    <a:srgbClr val="ffffff"/>
                  </a:solidFill>
                </a:uFill>
                <a:latin typeface="Arial"/>
              </a:rPr>
              <a:t>all</a:t>
            </a:r>
            <a:r>
              <a:rPr b="0" lang="en-US" sz="3200" spc="-1" strike="noStrike">
                <a:solidFill>
                  <a:srgbClr val="000000"/>
                </a:solidFill>
                <a:uFill>
                  <a:solidFill>
                    <a:srgbClr val="ffffff"/>
                  </a:solidFill>
                </a:uFill>
                <a:latin typeface="Arial"/>
              </a:rPr>
              <a:t> the money</a:t>
            </a:r>
            <a:endParaRPr b="0" lang="en-US" sz="3200" spc="-1" strike="noStrike">
              <a:solidFill>
                <a:srgbClr val="000000"/>
              </a:solidFill>
              <a:uFill>
                <a:solidFill>
                  <a:srgbClr val="ffffff"/>
                </a:solidFill>
              </a:uFill>
              <a:latin typeface="Arial"/>
            </a:endParaRPr>
          </a:p>
          <a:p>
            <a:pPr marL="432000" indent="-324000">
              <a:lnSpc>
                <a:spcPts val="152"/>
              </a:lnSpc>
              <a:buClr>
                <a:srgbClr val="000000"/>
              </a:buClr>
              <a:buSzPct val="45000"/>
              <a:buFont typeface="Wingdings" charset="2"/>
              <a:buChar char=""/>
            </a:pPr>
            <a:r>
              <a:rPr b="0" lang="en-US" sz="3200" spc="-1" strike="noStrike">
                <a:solidFill>
                  <a:srgbClr val="000000"/>
                </a:solidFill>
                <a:uFill>
                  <a:solidFill>
                    <a:srgbClr val="ffffff"/>
                  </a:solidFill>
                </a:uFill>
                <a:latin typeface="Arial"/>
              </a:rPr>
              <a:t>If the largest group is divided, a minority can control </a:t>
            </a:r>
            <a:r>
              <a:rPr b="1" i="1" lang="en-US" sz="3200" spc="-1" strike="noStrike">
                <a:solidFill>
                  <a:srgbClr val="000000"/>
                </a:solidFill>
                <a:uFill>
                  <a:solidFill>
                    <a:srgbClr val="ffffff"/>
                  </a:solidFill>
                </a:uFill>
                <a:latin typeface="Arial"/>
              </a:rPr>
              <a:t>all</a:t>
            </a:r>
            <a:r>
              <a:rPr b="0" lang="en-US" sz="3200" spc="-1" strike="noStrike">
                <a:solidFill>
                  <a:srgbClr val="000000"/>
                </a:solidFill>
                <a:uFill>
                  <a:solidFill>
                    <a:srgbClr val="ffffff"/>
                  </a:solidFill>
                </a:uFill>
                <a:latin typeface="Arial"/>
              </a:rPr>
              <a:t> the money</a:t>
            </a:r>
            <a:endParaRPr b="0" lang="en-US" sz="3200" spc="-1" strike="noStrike">
              <a:solidFill>
                <a:srgbClr val="000000"/>
              </a:solidFill>
              <a:uFill>
                <a:solidFill>
                  <a:srgbClr val="ffffff"/>
                </a:solidFill>
              </a:uFill>
              <a:latin typeface="Arial"/>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Problems of Plurality Rule</a:t>
            </a:r>
            <a:endParaRPr b="0" lang="en-US" sz="4400" spc="-1" strike="noStrike">
              <a:solidFill>
                <a:srgbClr val="000000"/>
              </a:solidFill>
              <a:uFill>
                <a:solidFill>
                  <a:srgbClr val="ffffff"/>
                </a:solidFill>
              </a:uFill>
              <a:latin typeface="Arial"/>
            </a:endParaRPr>
          </a:p>
        </p:txBody>
      </p:sp>
      <p:sp>
        <p:nvSpPr>
          <p:cNvPr id="59" name="CustomShape 2"/>
          <p:cNvSpPr/>
          <p:nvPr/>
        </p:nvSpPr>
        <p:spPr>
          <a:xfrm>
            <a:off x="1600200" y="1828440"/>
            <a:ext cx="5029560" cy="5029560"/>
          </a:xfrm>
          <a:custGeom>
            <a:avLst/>
            <a:gdLst/>
            <a:ahLst/>
            <a:rect l="0" t="0" r="r" b="b"/>
            <a:pathLst>
              <a:path w="12770" h="6987">
                <a:moveTo>
                  <a:pt x="12769" y="3920"/>
                </a:moveTo>
                <a:lnTo>
                  <a:pt x="12669" y="4063"/>
                </a:lnTo>
                <a:lnTo>
                  <a:pt x="12566" y="4203"/>
                </a:lnTo>
                <a:lnTo>
                  <a:pt x="12459" y="4341"/>
                </a:lnTo>
                <a:lnTo>
                  <a:pt x="12349" y="4476"/>
                </a:lnTo>
                <a:lnTo>
                  <a:pt x="12236" y="4609"/>
                </a:lnTo>
                <a:lnTo>
                  <a:pt x="12119" y="4738"/>
                </a:lnTo>
                <a:lnTo>
                  <a:pt x="12000" y="4865"/>
                </a:lnTo>
                <a:lnTo>
                  <a:pt x="11877" y="4989"/>
                </a:lnTo>
                <a:lnTo>
                  <a:pt x="11751" y="5109"/>
                </a:lnTo>
                <a:lnTo>
                  <a:pt x="11622" y="5226"/>
                </a:lnTo>
                <a:lnTo>
                  <a:pt x="11490" y="5340"/>
                </a:lnTo>
                <a:lnTo>
                  <a:pt x="11355" y="5451"/>
                </a:lnTo>
                <a:lnTo>
                  <a:pt x="11218" y="5559"/>
                </a:lnTo>
                <a:lnTo>
                  <a:pt x="11078" y="5662"/>
                </a:lnTo>
                <a:lnTo>
                  <a:pt x="10935" y="5763"/>
                </a:lnTo>
                <a:lnTo>
                  <a:pt x="10790" y="5860"/>
                </a:lnTo>
                <a:lnTo>
                  <a:pt x="10643" y="5953"/>
                </a:lnTo>
                <a:lnTo>
                  <a:pt x="10493" y="6042"/>
                </a:lnTo>
                <a:lnTo>
                  <a:pt x="10341" y="6128"/>
                </a:lnTo>
                <a:lnTo>
                  <a:pt x="10187" y="6209"/>
                </a:lnTo>
                <a:lnTo>
                  <a:pt x="10031" y="6287"/>
                </a:lnTo>
                <a:lnTo>
                  <a:pt x="9873" y="6361"/>
                </a:lnTo>
                <a:lnTo>
                  <a:pt x="9714" y="6431"/>
                </a:lnTo>
                <a:lnTo>
                  <a:pt x="9552" y="6498"/>
                </a:lnTo>
                <a:lnTo>
                  <a:pt x="9389" y="6560"/>
                </a:lnTo>
                <a:lnTo>
                  <a:pt x="9225" y="6618"/>
                </a:lnTo>
                <a:lnTo>
                  <a:pt x="9059" y="6671"/>
                </a:lnTo>
                <a:lnTo>
                  <a:pt x="8892" y="6721"/>
                </a:lnTo>
                <a:lnTo>
                  <a:pt x="8724" y="6766"/>
                </a:lnTo>
                <a:lnTo>
                  <a:pt x="8554" y="6808"/>
                </a:lnTo>
                <a:lnTo>
                  <a:pt x="8384" y="6845"/>
                </a:lnTo>
                <a:lnTo>
                  <a:pt x="8213" y="6877"/>
                </a:lnTo>
                <a:lnTo>
                  <a:pt x="8041" y="6906"/>
                </a:lnTo>
                <a:lnTo>
                  <a:pt x="7868" y="6930"/>
                </a:lnTo>
                <a:lnTo>
                  <a:pt x="7695" y="6950"/>
                </a:lnTo>
                <a:lnTo>
                  <a:pt x="7521" y="6965"/>
                </a:lnTo>
                <a:lnTo>
                  <a:pt x="7347" y="6977"/>
                </a:lnTo>
                <a:lnTo>
                  <a:pt x="7173" y="6983"/>
                </a:lnTo>
                <a:lnTo>
                  <a:pt x="6999" y="6986"/>
                </a:lnTo>
                <a:lnTo>
                  <a:pt x="6824" y="6984"/>
                </a:lnTo>
                <a:lnTo>
                  <a:pt x="6650" y="6978"/>
                </a:lnTo>
                <a:lnTo>
                  <a:pt x="6476" y="6967"/>
                </a:lnTo>
                <a:lnTo>
                  <a:pt x="6302" y="6952"/>
                </a:lnTo>
                <a:lnTo>
                  <a:pt x="6129" y="6933"/>
                </a:lnTo>
                <a:lnTo>
                  <a:pt x="5956" y="6910"/>
                </a:lnTo>
                <a:lnTo>
                  <a:pt x="5784" y="6882"/>
                </a:lnTo>
                <a:lnTo>
                  <a:pt x="5613" y="6850"/>
                </a:lnTo>
                <a:lnTo>
                  <a:pt x="5442" y="6813"/>
                </a:lnTo>
                <a:lnTo>
                  <a:pt x="5273" y="6773"/>
                </a:lnTo>
                <a:lnTo>
                  <a:pt x="5104" y="6728"/>
                </a:lnTo>
                <a:lnTo>
                  <a:pt x="4937" y="6679"/>
                </a:lnTo>
                <a:lnTo>
                  <a:pt x="4771" y="6626"/>
                </a:lnTo>
                <a:lnTo>
                  <a:pt x="4606" y="6568"/>
                </a:lnTo>
                <a:lnTo>
                  <a:pt x="4443" y="6507"/>
                </a:lnTo>
                <a:lnTo>
                  <a:pt x="4281" y="6441"/>
                </a:lnTo>
                <a:lnTo>
                  <a:pt x="4122" y="6372"/>
                </a:lnTo>
                <a:lnTo>
                  <a:pt x="3963" y="6298"/>
                </a:lnTo>
                <a:lnTo>
                  <a:pt x="3807" y="6221"/>
                </a:lnTo>
                <a:lnTo>
                  <a:pt x="3653" y="6140"/>
                </a:lnTo>
                <a:lnTo>
                  <a:pt x="3501" y="6055"/>
                </a:lnTo>
                <a:lnTo>
                  <a:pt x="3351" y="5966"/>
                </a:lnTo>
                <a:lnTo>
                  <a:pt x="3203" y="5873"/>
                </a:lnTo>
                <a:lnTo>
                  <a:pt x="3058" y="5777"/>
                </a:lnTo>
                <a:lnTo>
                  <a:pt x="2915" y="5677"/>
                </a:lnTo>
                <a:lnTo>
                  <a:pt x="2774" y="5574"/>
                </a:lnTo>
                <a:lnTo>
                  <a:pt x="2637" y="5467"/>
                </a:lnTo>
                <a:lnTo>
                  <a:pt x="2502" y="5357"/>
                </a:lnTo>
                <a:lnTo>
                  <a:pt x="2369" y="5243"/>
                </a:lnTo>
                <a:lnTo>
                  <a:pt x="2240" y="5126"/>
                </a:lnTo>
                <a:lnTo>
                  <a:pt x="2113" y="5006"/>
                </a:lnTo>
                <a:lnTo>
                  <a:pt x="1990" y="4883"/>
                </a:lnTo>
                <a:lnTo>
                  <a:pt x="1870" y="4757"/>
                </a:lnTo>
                <a:lnTo>
                  <a:pt x="1753" y="4628"/>
                </a:lnTo>
                <a:lnTo>
                  <a:pt x="1639" y="4496"/>
                </a:lnTo>
                <a:lnTo>
                  <a:pt x="1528" y="4361"/>
                </a:lnTo>
                <a:lnTo>
                  <a:pt x="1421" y="4223"/>
                </a:lnTo>
                <a:lnTo>
                  <a:pt x="1317" y="4083"/>
                </a:lnTo>
                <a:lnTo>
                  <a:pt x="1217" y="3940"/>
                </a:lnTo>
                <a:lnTo>
                  <a:pt x="1121" y="3795"/>
                </a:lnTo>
                <a:lnTo>
                  <a:pt x="1028" y="3648"/>
                </a:lnTo>
                <a:lnTo>
                  <a:pt x="939" y="3498"/>
                </a:lnTo>
                <a:lnTo>
                  <a:pt x="853" y="3346"/>
                </a:lnTo>
                <a:lnTo>
                  <a:pt x="772" y="3192"/>
                </a:lnTo>
                <a:lnTo>
                  <a:pt x="694" y="3036"/>
                </a:lnTo>
                <a:lnTo>
                  <a:pt x="620" y="2878"/>
                </a:lnTo>
                <a:lnTo>
                  <a:pt x="550" y="2718"/>
                </a:lnTo>
                <a:lnTo>
                  <a:pt x="485" y="2556"/>
                </a:lnTo>
                <a:lnTo>
                  <a:pt x="423" y="2393"/>
                </a:lnTo>
                <a:lnTo>
                  <a:pt x="365" y="2229"/>
                </a:lnTo>
                <a:lnTo>
                  <a:pt x="312" y="2063"/>
                </a:lnTo>
                <a:lnTo>
                  <a:pt x="262" y="1896"/>
                </a:lnTo>
                <a:lnTo>
                  <a:pt x="217" y="1727"/>
                </a:lnTo>
                <a:lnTo>
                  <a:pt x="176" y="1558"/>
                </a:lnTo>
                <a:lnTo>
                  <a:pt x="139" y="1388"/>
                </a:lnTo>
                <a:lnTo>
                  <a:pt x="107" y="1216"/>
                </a:lnTo>
                <a:lnTo>
                  <a:pt x="78" y="1044"/>
                </a:lnTo>
                <a:lnTo>
                  <a:pt x="55" y="871"/>
                </a:lnTo>
                <a:lnTo>
                  <a:pt x="35" y="698"/>
                </a:lnTo>
                <a:lnTo>
                  <a:pt x="20" y="525"/>
                </a:lnTo>
                <a:lnTo>
                  <a:pt x="9" y="351"/>
                </a:lnTo>
                <a:lnTo>
                  <a:pt x="2" y="176"/>
                </a:lnTo>
                <a:lnTo>
                  <a:pt x="0" y="2"/>
                </a:lnTo>
                <a:lnTo>
                  <a:pt x="6986" y="0"/>
                </a:lnTo>
                <a:lnTo>
                  <a:pt x="12769" y="3920"/>
                </a:lnTo>
              </a:path>
            </a:pathLst>
          </a:custGeom>
          <a:solidFill>
            <a:srgbClr val="0099ff"/>
          </a:solidFill>
          <a:ln>
            <a:solidFill>
              <a:srgbClr val="000000"/>
            </a:solidFill>
          </a:ln>
        </p:spPr>
        <p:style>
          <a:lnRef idx="0"/>
          <a:fillRef idx="0"/>
          <a:effectRef idx="0"/>
          <a:fontRef idx="minor"/>
        </p:style>
      </p:sp>
      <p:sp>
        <p:nvSpPr>
          <p:cNvPr id="60" name="CustomShape 3"/>
          <p:cNvSpPr/>
          <p:nvPr/>
        </p:nvSpPr>
        <p:spPr>
          <a:xfrm>
            <a:off x="1600200" y="1828440"/>
            <a:ext cx="5029560" cy="5029560"/>
          </a:xfrm>
          <a:custGeom>
            <a:avLst/>
            <a:gdLst/>
            <a:ahLst/>
            <a:rect l="0" t="0" r="r" b="b"/>
            <a:pathLst>
              <a:path w="6987" h="7916">
                <a:moveTo>
                  <a:pt x="5714" y="0"/>
                </a:moveTo>
                <a:lnTo>
                  <a:pt x="5813" y="145"/>
                </a:lnTo>
                <a:lnTo>
                  <a:pt x="5909" y="292"/>
                </a:lnTo>
                <a:lnTo>
                  <a:pt x="6000" y="441"/>
                </a:lnTo>
                <a:lnTo>
                  <a:pt x="6088" y="593"/>
                </a:lnTo>
                <a:lnTo>
                  <a:pt x="6172" y="747"/>
                </a:lnTo>
                <a:lnTo>
                  <a:pt x="6252" y="903"/>
                </a:lnTo>
                <a:lnTo>
                  <a:pt x="6329" y="1060"/>
                </a:lnTo>
                <a:lnTo>
                  <a:pt x="6401" y="1220"/>
                </a:lnTo>
                <a:lnTo>
                  <a:pt x="6469" y="1382"/>
                </a:lnTo>
                <a:lnTo>
                  <a:pt x="6533" y="1545"/>
                </a:lnTo>
                <a:lnTo>
                  <a:pt x="6593" y="1710"/>
                </a:lnTo>
                <a:lnTo>
                  <a:pt x="6649" y="1876"/>
                </a:lnTo>
                <a:lnTo>
                  <a:pt x="6701" y="2043"/>
                </a:lnTo>
                <a:lnTo>
                  <a:pt x="6748" y="2212"/>
                </a:lnTo>
                <a:lnTo>
                  <a:pt x="6791" y="2382"/>
                </a:lnTo>
                <a:lnTo>
                  <a:pt x="6830" y="2553"/>
                </a:lnTo>
                <a:lnTo>
                  <a:pt x="6865" y="2725"/>
                </a:lnTo>
                <a:lnTo>
                  <a:pt x="6895" y="2897"/>
                </a:lnTo>
                <a:lnTo>
                  <a:pt x="6921" y="3071"/>
                </a:lnTo>
                <a:lnTo>
                  <a:pt x="6943" y="3245"/>
                </a:lnTo>
                <a:lnTo>
                  <a:pt x="6960" y="3419"/>
                </a:lnTo>
                <a:lnTo>
                  <a:pt x="6973" y="3594"/>
                </a:lnTo>
                <a:lnTo>
                  <a:pt x="6982" y="3769"/>
                </a:lnTo>
                <a:lnTo>
                  <a:pt x="6986" y="3945"/>
                </a:lnTo>
                <a:lnTo>
                  <a:pt x="6985" y="4120"/>
                </a:lnTo>
                <a:lnTo>
                  <a:pt x="6981" y="4295"/>
                </a:lnTo>
                <a:lnTo>
                  <a:pt x="6971" y="4470"/>
                </a:lnTo>
                <a:lnTo>
                  <a:pt x="6958" y="4645"/>
                </a:lnTo>
                <a:lnTo>
                  <a:pt x="6940" y="4819"/>
                </a:lnTo>
                <a:lnTo>
                  <a:pt x="6918" y="4993"/>
                </a:lnTo>
                <a:lnTo>
                  <a:pt x="6891" y="5167"/>
                </a:lnTo>
                <a:lnTo>
                  <a:pt x="6860" y="5339"/>
                </a:lnTo>
                <a:lnTo>
                  <a:pt x="6825" y="5511"/>
                </a:lnTo>
                <a:lnTo>
                  <a:pt x="6785" y="5682"/>
                </a:lnTo>
                <a:lnTo>
                  <a:pt x="6741" y="5851"/>
                </a:lnTo>
                <a:lnTo>
                  <a:pt x="6693" y="6020"/>
                </a:lnTo>
                <a:lnTo>
                  <a:pt x="6641" y="6187"/>
                </a:lnTo>
                <a:lnTo>
                  <a:pt x="6584" y="6353"/>
                </a:lnTo>
                <a:lnTo>
                  <a:pt x="6524" y="6518"/>
                </a:lnTo>
                <a:lnTo>
                  <a:pt x="6459" y="6681"/>
                </a:lnTo>
                <a:lnTo>
                  <a:pt x="6390" y="6842"/>
                </a:lnTo>
                <a:lnTo>
                  <a:pt x="6317" y="7001"/>
                </a:lnTo>
                <a:lnTo>
                  <a:pt x="6241" y="7159"/>
                </a:lnTo>
                <a:lnTo>
                  <a:pt x="6160" y="7315"/>
                </a:lnTo>
                <a:lnTo>
                  <a:pt x="6075" y="7468"/>
                </a:lnTo>
                <a:lnTo>
                  <a:pt x="5987" y="7620"/>
                </a:lnTo>
                <a:lnTo>
                  <a:pt x="5894" y="7769"/>
                </a:lnTo>
                <a:lnTo>
                  <a:pt x="5799" y="7915"/>
                </a:lnTo>
                <a:lnTo>
                  <a:pt x="0" y="4019"/>
                </a:lnTo>
                <a:lnTo>
                  <a:pt x="5714" y="0"/>
                </a:lnTo>
              </a:path>
            </a:pathLst>
          </a:custGeom>
          <a:solidFill>
            <a:srgbClr val="e6ff00"/>
          </a:solidFill>
          <a:ln>
            <a:solidFill>
              <a:srgbClr val="000000"/>
            </a:solidFill>
          </a:ln>
        </p:spPr>
        <p:style>
          <a:lnRef idx="0"/>
          <a:fillRef idx="0"/>
          <a:effectRef idx="0"/>
          <a:fontRef idx="minor"/>
        </p:style>
      </p:sp>
      <p:sp>
        <p:nvSpPr>
          <p:cNvPr id="61" name="CustomShape 4"/>
          <p:cNvSpPr/>
          <p:nvPr/>
        </p:nvSpPr>
        <p:spPr>
          <a:xfrm>
            <a:off x="1600200" y="1828440"/>
            <a:ext cx="5029560" cy="5029560"/>
          </a:xfrm>
          <a:custGeom>
            <a:avLst/>
            <a:gdLst/>
            <a:ahLst/>
            <a:rect l="0" t="0" r="r" b="b"/>
            <a:pathLst>
              <a:path w="7904" h="6987">
                <a:moveTo>
                  <a:pt x="0" y="350"/>
                </a:moveTo>
                <a:lnTo>
                  <a:pt x="167" y="297"/>
                </a:lnTo>
                <a:lnTo>
                  <a:pt x="335" y="249"/>
                </a:lnTo>
                <a:lnTo>
                  <a:pt x="504" y="205"/>
                </a:lnTo>
                <a:lnTo>
                  <a:pt x="675" y="165"/>
                </a:lnTo>
                <a:lnTo>
                  <a:pt x="846" y="129"/>
                </a:lnTo>
                <a:lnTo>
                  <a:pt x="1018" y="98"/>
                </a:lnTo>
                <a:lnTo>
                  <a:pt x="1191" y="71"/>
                </a:lnTo>
                <a:lnTo>
                  <a:pt x="1364" y="48"/>
                </a:lnTo>
                <a:lnTo>
                  <a:pt x="1538" y="30"/>
                </a:lnTo>
                <a:lnTo>
                  <a:pt x="1713" y="16"/>
                </a:lnTo>
                <a:lnTo>
                  <a:pt x="1887" y="6"/>
                </a:lnTo>
                <a:lnTo>
                  <a:pt x="2062" y="1"/>
                </a:lnTo>
                <a:lnTo>
                  <a:pt x="2237" y="0"/>
                </a:lnTo>
                <a:lnTo>
                  <a:pt x="2412" y="4"/>
                </a:lnTo>
                <a:lnTo>
                  <a:pt x="2587" y="12"/>
                </a:lnTo>
                <a:lnTo>
                  <a:pt x="2761" y="24"/>
                </a:lnTo>
                <a:lnTo>
                  <a:pt x="2935" y="41"/>
                </a:lnTo>
                <a:lnTo>
                  <a:pt x="3109" y="61"/>
                </a:lnTo>
                <a:lnTo>
                  <a:pt x="3282" y="87"/>
                </a:lnTo>
                <a:lnTo>
                  <a:pt x="3454" y="116"/>
                </a:lnTo>
                <a:lnTo>
                  <a:pt x="3626" y="150"/>
                </a:lnTo>
                <a:lnTo>
                  <a:pt x="3797" y="189"/>
                </a:lnTo>
                <a:lnTo>
                  <a:pt x="3966" y="231"/>
                </a:lnTo>
                <a:lnTo>
                  <a:pt x="4135" y="278"/>
                </a:lnTo>
                <a:lnTo>
                  <a:pt x="4302" y="329"/>
                </a:lnTo>
                <a:lnTo>
                  <a:pt x="4468" y="384"/>
                </a:lnTo>
                <a:lnTo>
                  <a:pt x="4633" y="443"/>
                </a:lnTo>
                <a:lnTo>
                  <a:pt x="4796" y="507"/>
                </a:lnTo>
                <a:lnTo>
                  <a:pt x="4957" y="574"/>
                </a:lnTo>
                <a:lnTo>
                  <a:pt x="5117" y="645"/>
                </a:lnTo>
                <a:lnTo>
                  <a:pt x="5275" y="721"/>
                </a:lnTo>
                <a:lnTo>
                  <a:pt x="5431" y="800"/>
                </a:lnTo>
                <a:lnTo>
                  <a:pt x="5584" y="883"/>
                </a:lnTo>
                <a:lnTo>
                  <a:pt x="5736" y="970"/>
                </a:lnTo>
                <a:lnTo>
                  <a:pt x="5886" y="1061"/>
                </a:lnTo>
                <a:lnTo>
                  <a:pt x="6033" y="1156"/>
                </a:lnTo>
                <a:lnTo>
                  <a:pt x="6178" y="1254"/>
                </a:lnTo>
                <a:lnTo>
                  <a:pt x="6320" y="1356"/>
                </a:lnTo>
                <a:lnTo>
                  <a:pt x="6459" y="1461"/>
                </a:lnTo>
                <a:lnTo>
                  <a:pt x="6596" y="1570"/>
                </a:lnTo>
                <a:lnTo>
                  <a:pt x="6731" y="1682"/>
                </a:lnTo>
                <a:lnTo>
                  <a:pt x="6862" y="1798"/>
                </a:lnTo>
                <a:lnTo>
                  <a:pt x="6990" y="1916"/>
                </a:lnTo>
                <a:lnTo>
                  <a:pt x="7116" y="2038"/>
                </a:lnTo>
                <a:lnTo>
                  <a:pt x="7238" y="2163"/>
                </a:lnTo>
                <a:lnTo>
                  <a:pt x="7357" y="2291"/>
                </a:lnTo>
                <a:lnTo>
                  <a:pt x="7473" y="2422"/>
                </a:lnTo>
                <a:lnTo>
                  <a:pt x="7586" y="2556"/>
                </a:lnTo>
                <a:lnTo>
                  <a:pt x="7695" y="2693"/>
                </a:lnTo>
                <a:lnTo>
                  <a:pt x="7801" y="2832"/>
                </a:lnTo>
                <a:lnTo>
                  <a:pt x="7903" y="2974"/>
                </a:lnTo>
                <a:lnTo>
                  <a:pt x="2184" y="6986"/>
                </a:lnTo>
                <a:lnTo>
                  <a:pt x="0" y="350"/>
                </a:lnTo>
              </a:path>
            </a:pathLst>
          </a:custGeom>
          <a:solidFill>
            <a:srgbClr val="dc2300"/>
          </a:solidFill>
          <a:ln>
            <a:solidFill>
              <a:srgbClr val="000000"/>
            </a:solidFill>
          </a:ln>
        </p:spPr>
        <p:style>
          <a:lnRef idx="0"/>
          <a:fillRef idx="0"/>
          <a:effectRef idx="0"/>
          <a:fontRef idx="minor"/>
        </p:style>
      </p:sp>
      <p:sp>
        <p:nvSpPr>
          <p:cNvPr id="62" name="CustomShape 5"/>
          <p:cNvSpPr/>
          <p:nvPr/>
        </p:nvSpPr>
        <p:spPr>
          <a:xfrm>
            <a:off x="1600200" y="1828440"/>
            <a:ext cx="5029560" cy="5029560"/>
          </a:xfrm>
          <a:custGeom>
            <a:avLst/>
            <a:gdLst/>
            <a:ahLst/>
            <a:rect l="0" t="0" r="r" b="b"/>
            <a:pathLst>
              <a:path w="6987" h="6632">
                <a:moveTo>
                  <a:pt x="0" y="6625"/>
                </a:moveTo>
                <a:lnTo>
                  <a:pt x="2" y="6447"/>
                </a:lnTo>
                <a:lnTo>
                  <a:pt x="9" y="6269"/>
                </a:lnTo>
                <a:lnTo>
                  <a:pt x="21" y="6091"/>
                </a:lnTo>
                <a:lnTo>
                  <a:pt x="37" y="5913"/>
                </a:lnTo>
                <a:lnTo>
                  <a:pt x="58" y="5736"/>
                </a:lnTo>
                <a:lnTo>
                  <a:pt x="83" y="5560"/>
                </a:lnTo>
                <a:lnTo>
                  <a:pt x="112" y="5384"/>
                </a:lnTo>
                <a:lnTo>
                  <a:pt x="146" y="5209"/>
                </a:lnTo>
                <a:lnTo>
                  <a:pt x="185" y="5035"/>
                </a:lnTo>
                <a:lnTo>
                  <a:pt x="228" y="4862"/>
                </a:lnTo>
                <a:lnTo>
                  <a:pt x="275" y="4691"/>
                </a:lnTo>
                <a:lnTo>
                  <a:pt x="327" y="4520"/>
                </a:lnTo>
                <a:lnTo>
                  <a:pt x="383" y="4351"/>
                </a:lnTo>
                <a:lnTo>
                  <a:pt x="443" y="4183"/>
                </a:lnTo>
                <a:lnTo>
                  <a:pt x="507" y="4017"/>
                </a:lnTo>
                <a:lnTo>
                  <a:pt x="576" y="3853"/>
                </a:lnTo>
                <a:lnTo>
                  <a:pt x="649" y="3690"/>
                </a:lnTo>
                <a:lnTo>
                  <a:pt x="726" y="3530"/>
                </a:lnTo>
                <a:lnTo>
                  <a:pt x="807" y="3371"/>
                </a:lnTo>
                <a:lnTo>
                  <a:pt x="893" y="3214"/>
                </a:lnTo>
                <a:lnTo>
                  <a:pt x="982" y="3060"/>
                </a:lnTo>
                <a:lnTo>
                  <a:pt x="1075" y="2908"/>
                </a:lnTo>
                <a:lnTo>
                  <a:pt x="1172" y="2758"/>
                </a:lnTo>
                <a:lnTo>
                  <a:pt x="1272" y="2611"/>
                </a:lnTo>
                <a:lnTo>
                  <a:pt x="1377" y="2467"/>
                </a:lnTo>
                <a:lnTo>
                  <a:pt x="1485" y="2325"/>
                </a:lnTo>
                <a:lnTo>
                  <a:pt x="1596" y="2186"/>
                </a:lnTo>
                <a:lnTo>
                  <a:pt x="1711" y="2050"/>
                </a:lnTo>
                <a:lnTo>
                  <a:pt x="1830" y="1917"/>
                </a:lnTo>
                <a:lnTo>
                  <a:pt x="1952" y="1787"/>
                </a:lnTo>
                <a:lnTo>
                  <a:pt x="2077" y="1661"/>
                </a:lnTo>
                <a:lnTo>
                  <a:pt x="2205" y="1537"/>
                </a:lnTo>
                <a:lnTo>
                  <a:pt x="2337" y="1417"/>
                </a:lnTo>
                <a:lnTo>
                  <a:pt x="2471" y="1300"/>
                </a:lnTo>
                <a:lnTo>
                  <a:pt x="2609" y="1186"/>
                </a:lnTo>
                <a:lnTo>
                  <a:pt x="2749" y="1076"/>
                </a:lnTo>
                <a:lnTo>
                  <a:pt x="2892" y="970"/>
                </a:lnTo>
                <a:lnTo>
                  <a:pt x="3038" y="868"/>
                </a:lnTo>
                <a:lnTo>
                  <a:pt x="3186" y="769"/>
                </a:lnTo>
                <a:lnTo>
                  <a:pt x="3337" y="674"/>
                </a:lnTo>
                <a:lnTo>
                  <a:pt x="3490" y="583"/>
                </a:lnTo>
                <a:lnTo>
                  <a:pt x="3645" y="495"/>
                </a:lnTo>
                <a:lnTo>
                  <a:pt x="3803" y="412"/>
                </a:lnTo>
                <a:lnTo>
                  <a:pt x="3963" y="333"/>
                </a:lnTo>
                <a:lnTo>
                  <a:pt x="4124" y="258"/>
                </a:lnTo>
                <a:lnTo>
                  <a:pt x="4288" y="187"/>
                </a:lnTo>
                <a:lnTo>
                  <a:pt x="4453" y="120"/>
                </a:lnTo>
                <a:lnTo>
                  <a:pt x="4620" y="58"/>
                </a:lnTo>
                <a:lnTo>
                  <a:pt x="4788" y="0"/>
                </a:lnTo>
                <a:lnTo>
                  <a:pt x="6986" y="6631"/>
                </a:lnTo>
                <a:lnTo>
                  <a:pt x="0" y="6625"/>
                </a:lnTo>
              </a:path>
            </a:pathLst>
          </a:custGeom>
          <a:solidFill>
            <a:srgbClr val="ff6633"/>
          </a:solidFill>
          <a:ln>
            <a:solidFill>
              <a:srgbClr val="000000"/>
            </a:solidFill>
          </a:ln>
        </p:spPr>
        <p:style>
          <a:lnRef idx="0"/>
          <a:fillRef idx="0"/>
          <a:effectRef idx="0"/>
          <a:fontRef idx="minor"/>
        </p:style>
      </p:sp>
      <p:sp>
        <p:nvSpPr>
          <p:cNvPr id="63" name="Rectangle 6"/>
          <p:cNvSpPr/>
          <p:nvPr/>
        </p:nvSpPr>
        <p:spPr>
          <a:xfrm>
            <a:off x="7543800" y="2857320"/>
            <a:ext cx="685800" cy="685800"/>
          </a:xfrm>
          <a:prstGeom prst="rect">
            <a:avLst/>
          </a:prstGeom>
          <a:solidFill>
            <a:srgbClr val="008000"/>
          </a:solidFill>
          <a:ln>
            <a:solidFill>
              <a:srgbClr val="000000"/>
            </a:solidFill>
          </a:ln>
        </p:spPr>
      </p:sp>
      <p:sp>
        <p:nvSpPr>
          <p:cNvPr id="64" name="Rectangle 7"/>
          <p:cNvSpPr/>
          <p:nvPr/>
        </p:nvSpPr>
        <p:spPr>
          <a:xfrm>
            <a:off x="7543800" y="3543120"/>
            <a:ext cx="685800" cy="685800"/>
          </a:xfrm>
          <a:prstGeom prst="rect">
            <a:avLst/>
          </a:prstGeom>
          <a:solidFill>
            <a:srgbClr val="008000"/>
          </a:solidFill>
          <a:ln>
            <a:solidFill>
              <a:srgbClr val="000000"/>
            </a:solidFill>
          </a:ln>
        </p:spPr>
      </p:sp>
      <p:sp>
        <p:nvSpPr>
          <p:cNvPr id="65" name="Rectangle 8"/>
          <p:cNvSpPr/>
          <p:nvPr/>
        </p:nvSpPr>
        <p:spPr>
          <a:xfrm>
            <a:off x="7543800" y="4228920"/>
            <a:ext cx="685800" cy="685800"/>
          </a:xfrm>
          <a:prstGeom prst="rect">
            <a:avLst/>
          </a:prstGeom>
          <a:solidFill>
            <a:srgbClr val="008000"/>
          </a:solidFill>
          <a:ln>
            <a:solidFill>
              <a:srgbClr val="000000"/>
            </a:solidFill>
          </a:ln>
        </p:spPr>
      </p:sp>
      <p:sp>
        <p:nvSpPr>
          <p:cNvPr id="66" name="Rectangle 9"/>
          <p:cNvSpPr/>
          <p:nvPr/>
        </p:nvSpPr>
        <p:spPr>
          <a:xfrm>
            <a:off x="7543800" y="4914720"/>
            <a:ext cx="685800" cy="685800"/>
          </a:xfrm>
          <a:prstGeom prst="rect">
            <a:avLst/>
          </a:prstGeom>
          <a:solidFill>
            <a:srgbClr val="008000"/>
          </a:solidFill>
          <a:ln>
            <a:solidFill>
              <a:srgbClr val="000000"/>
            </a:solidFill>
          </a:ln>
        </p:spPr>
      </p:sp>
      <p:sp>
        <p:nvSpPr>
          <p:cNvPr id="67" name="Rectangle 10"/>
          <p:cNvSpPr/>
          <p:nvPr/>
        </p:nvSpPr>
        <p:spPr>
          <a:xfrm>
            <a:off x="7543800" y="5600520"/>
            <a:ext cx="685800" cy="685800"/>
          </a:xfrm>
          <a:prstGeom prst="rect">
            <a:avLst/>
          </a:prstGeom>
          <a:solidFill>
            <a:srgbClr val="008000"/>
          </a:solidFill>
          <a:ln>
            <a:solidFill>
              <a:srgbClr val="000000"/>
            </a:solidFill>
          </a:ln>
        </p:spPr>
      </p:sp>
      <p:sp>
        <p:nvSpPr>
          <p:cNvPr id="68" name="TextShape 11"/>
          <p:cNvSpPr txBox="1"/>
          <p:nvPr/>
        </p:nvSpPr>
        <p:spPr>
          <a:xfrm>
            <a:off x="1469880" y="1828800"/>
            <a:ext cx="104472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Voters</a:t>
            </a:r>
            <a:endParaRPr b="0" lang="en-US" sz="1800" spc="-1" strike="noStrike">
              <a:solidFill>
                <a:srgbClr val="000000"/>
              </a:solidFill>
              <a:uFill>
                <a:solidFill>
                  <a:srgbClr val="ffffff"/>
                </a:solidFill>
              </a:uFill>
              <a:latin typeface="Arial"/>
            </a:endParaRPr>
          </a:p>
        </p:txBody>
      </p:sp>
      <p:sp>
        <p:nvSpPr>
          <p:cNvPr id="69" name="TextShape 12"/>
          <p:cNvSpPr txBox="1"/>
          <p:nvPr/>
        </p:nvSpPr>
        <p:spPr>
          <a:xfrm>
            <a:off x="7431480" y="2198520"/>
            <a:ext cx="102816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Funds</a:t>
            </a:r>
            <a:endParaRPr b="0" lang="en-US" sz="1800" spc="-1" strike="noStrike">
              <a:solidFill>
                <a:srgbClr val="000000"/>
              </a:solidFill>
              <a:uFill>
                <a:solidFill>
                  <a:srgbClr val="ffffff"/>
                </a:solidFill>
              </a:uFill>
              <a:latin typeface="Arial"/>
            </a:endParaRPr>
          </a:p>
        </p:txBody>
      </p:sp>
      <p:sp>
        <p:nvSpPr>
          <p:cNvPr id="70" name="TextShape 13"/>
          <p:cNvSpPr txBox="1"/>
          <p:nvPr/>
        </p:nvSpPr>
        <p:spPr>
          <a:xfrm>
            <a:off x="3429000" y="480060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40%</a:t>
            </a:r>
            <a:endParaRPr b="0" lang="en-US" sz="1800" spc="-1" strike="noStrike">
              <a:solidFill>
                <a:srgbClr val="000000"/>
              </a:solidFill>
              <a:uFill>
                <a:solidFill>
                  <a:srgbClr val="ffffff"/>
                </a:solidFill>
              </a:uFill>
              <a:latin typeface="Arial"/>
            </a:endParaRPr>
          </a:p>
        </p:txBody>
      </p:sp>
      <p:sp>
        <p:nvSpPr>
          <p:cNvPr id="71" name="TextShape 14"/>
          <p:cNvSpPr txBox="1"/>
          <p:nvPr/>
        </p:nvSpPr>
        <p:spPr>
          <a:xfrm>
            <a:off x="2410200" y="288432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20%</a:t>
            </a:r>
            <a:endParaRPr b="0" lang="en-US" sz="1800" spc="-1" strike="noStrike">
              <a:solidFill>
                <a:srgbClr val="000000"/>
              </a:solidFill>
              <a:uFill>
                <a:solidFill>
                  <a:srgbClr val="ffffff"/>
                </a:solidFill>
              </a:uFill>
              <a:latin typeface="Arial"/>
            </a:endParaRPr>
          </a:p>
        </p:txBody>
      </p:sp>
      <p:sp>
        <p:nvSpPr>
          <p:cNvPr id="72" name="TextShape 15"/>
          <p:cNvSpPr txBox="1"/>
          <p:nvPr/>
        </p:nvSpPr>
        <p:spPr>
          <a:xfrm>
            <a:off x="4239000" y="242712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20%</a:t>
            </a:r>
            <a:endParaRPr b="0" lang="en-US" sz="1800" spc="-1" strike="noStrike">
              <a:solidFill>
                <a:srgbClr val="000000"/>
              </a:solidFill>
              <a:uFill>
                <a:solidFill>
                  <a:srgbClr val="ffffff"/>
                </a:solidFill>
              </a:uFill>
              <a:latin typeface="Arial"/>
            </a:endParaRPr>
          </a:p>
        </p:txBody>
      </p:sp>
      <p:sp>
        <p:nvSpPr>
          <p:cNvPr id="73" name="TextShape 16"/>
          <p:cNvSpPr txBox="1"/>
          <p:nvPr/>
        </p:nvSpPr>
        <p:spPr>
          <a:xfrm>
            <a:off x="5382000" y="368460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20%</a:t>
            </a:r>
            <a:endParaRPr b="0" lang="en-US" sz="1800" spc="-1" strike="noStrike">
              <a:solidFill>
                <a:srgbClr val="000000"/>
              </a:solidFill>
              <a:uFill>
                <a:solidFill>
                  <a:srgbClr val="ffffff"/>
                </a:solidFill>
              </a:uFill>
              <a:latin typeface="Arial"/>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TextShape 1"/>
          <p:cNvSpPr txBox="1"/>
          <p:nvPr/>
        </p:nvSpPr>
        <p:spPr>
          <a:xfrm>
            <a:off x="504000" y="301320"/>
            <a:ext cx="9071640" cy="126216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Problems of Plurality Rule</a:t>
            </a:r>
            <a:endParaRPr b="0" lang="en-US" sz="4400" spc="-1" strike="noStrike">
              <a:solidFill>
                <a:srgbClr val="000000"/>
              </a:solidFill>
              <a:uFill>
                <a:solidFill>
                  <a:srgbClr val="ffffff"/>
                </a:solidFill>
              </a:uFill>
              <a:latin typeface="Arial"/>
            </a:endParaRPr>
          </a:p>
        </p:txBody>
      </p:sp>
      <p:sp>
        <p:nvSpPr>
          <p:cNvPr id="75" name="CustomShape 2"/>
          <p:cNvSpPr/>
          <p:nvPr/>
        </p:nvSpPr>
        <p:spPr>
          <a:xfrm>
            <a:off x="1600200" y="1828440"/>
            <a:ext cx="5029560" cy="5029560"/>
          </a:xfrm>
          <a:custGeom>
            <a:avLst/>
            <a:gdLst/>
            <a:ahLst/>
            <a:rect l="0" t="0" r="r" b="b"/>
            <a:pathLst>
              <a:path w="12770" h="6987">
                <a:moveTo>
                  <a:pt x="12769" y="3920"/>
                </a:moveTo>
                <a:lnTo>
                  <a:pt x="12669" y="4063"/>
                </a:lnTo>
                <a:lnTo>
                  <a:pt x="12566" y="4203"/>
                </a:lnTo>
                <a:lnTo>
                  <a:pt x="12459" y="4341"/>
                </a:lnTo>
                <a:lnTo>
                  <a:pt x="12349" y="4476"/>
                </a:lnTo>
                <a:lnTo>
                  <a:pt x="12236" y="4609"/>
                </a:lnTo>
                <a:lnTo>
                  <a:pt x="12119" y="4738"/>
                </a:lnTo>
                <a:lnTo>
                  <a:pt x="12000" y="4865"/>
                </a:lnTo>
                <a:lnTo>
                  <a:pt x="11877" y="4989"/>
                </a:lnTo>
                <a:lnTo>
                  <a:pt x="11751" y="5109"/>
                </a:lnTo>
                <a:lnTo>
                  <a:pt x="11622" y="5226"/>
                </a:lnTo>
                <a:lnTo>
                  <a:pt x="11490" y="5340"/>
                </a:lnTo>
                <a:lnTo>
                  <a:pt x="11355" y="5451"/>
                </a:lnTo>
                <a:lnTo>
                  <a:pt x="11218" y="5559"/>
                </a:lnTo>
                <a:lnTo>
                  <a:pt x="11078" y="5662"/>
                </a:lnTo>
                <a:lnTo>
                  <a:pt x="10935" y="5763"/>
                </a:lnTo>
                <a:lnTo>
                  <a:pt x="10790" y="5860"/>
                </a:lnTo>
                <a:lnTo>
                  <a:pt x="10643" y="5953"/>
                </a:lnTo>
                <a:lnTo>
                  <a:pt x="10493" y="6042"/>
                </a:lnTo>
                <a:lnTo>
                  <a:pt x="10341" y="6128"/>
                </a:lnTo>
                <a:lnTo>
                  <a:pt x="10187" y="6209"/>
                </a:lnTo>
                <a:lnTo>
                  <a:pt x="10031" y="6287"/>
                </a:lnTo>
                <a:lnTo>
                  <a:pt x="9873" y="6361"/>
                </a:lnTo>
                <a:lnTo>
                  <a:pt x="9714" y="6431"/>
                </a:lnTo>
                <a:lnTo>
                  <a:pt x="9552" y="6498"/>
                </a:lnTo>
                <a:lnTo>
                  <a:pt x="9389" y="6560"/>
                </a:lnTo>
                <a:lnTo>
                  <a:pt x="9225" y="6618"/>
                </a:lnTo>
                <a:lnTo>
                  <a:pt x="9059" y="6671"/>
                </a:lnTo>
                <a:lnTo>
                  <a:pt x="8892" y="6721"/>
                </a:lnTo>
                <a:lnTo>
                  <a:pt x="8724" y="6766"/>
                </a:lnTo>
                <a:lnTo>
                  <a:pt x="8554" y="6808"/>
                </a:lnTo>
                <a:lnTo>
                  <a:pt x="8384" y="6845"/>
                </a:lnTo>
                <a:lnTo>
                  <a:pt x="8213" y="6877"/>
                </a:lnTo>
                <a:lnTo>
                  <a:pt x="8041" y="6906"/>
                </a:lnTo>
                <a:lnTo>
                  <a:pt x="7868" y="6930"/>
                </a:lnTo>
                <a:lnTo>
                  <a:pt x="7695" y="6950"/>
                </a:lnTo>
                <a:lnTo>
                  <a:pt x="7521" y="6965"/>
                </a:lnTo>
                <a:lnTo>
                  <a:pt x="7347" y="6977"/>
                </a:lnTo>
                <a:lnTo>
                  <a:pt x="7173" y="6983"/>
                </a:lnTo>
                <a:lnTo>
                  <a:pt x="6999" y="6986"/>
                </a:lnTo>
                <a:lnTo>
                  <a:pt x="6824" y="6984"/>
                </a:lnTo>
                <a:lnTo>
                  <a:pt x="6650" y="6978"/>
                </a:lnTo>
                <a:lnTo>
                  <a:pt x="6476" y="6967"/>
                </a:lnTo>
                <a:lnTo>
                  <a:pt x="6302" y="6952"/>
                </a:lnTo>
                <a:lnTo>
                  <a:pt x="6129" y="6933"/>
                </a:lnTo>
                <a:lnTo>
                  <a:pt x="5956" y="6910"/>
                </a:lnTo>
                <a:lnTo>
                  <a:pt x="5784" y="6882"/>
                </a:lnTo>
                <a:lnTo>
                  <a:pt x="5613" y="6850"/>
                </a:lnTo>
                <a:lnTo>
                  <a:pt x="5442" y="6813"/>
                </a:lnTo>
                <a:lnTo>
                  <a:pt x="5273" y="6773"/>
                </a:lnTo>
                <a:lnTo>
                  <a:pt x="5104" y="6728"/>
                </a:lnTo>
                <a:lnTo>
                  <a:pt x="4937" y="6679"/>
                </a:lnTo>
                <a:lnTo>
                  <a:pt x="4771" y="6626"/>
                </a:lnTo>
                <a:lnTo>
                  <a:pt x="4606" y="6568"/>
                </a:lnTo>
                <a:lnTo>
                  <a:pt x="4443" y="6507"/>
                </a:lnTo>
                <a:lnTo>
                  <a:pt x="4281" y="6441"/>
                </a:lnTo>
                <a:lnTo>
                  <a:pt x="4122" y="6372"/>
                </a:lnTo>
                <a:lnTo>
                  <a:pt x="3963" y="6298"/>
                </a:lnTo>
                <a:lnTo>
                  <a:pt x="3807" y="6221"/>
                </a:lnTo>
                <a:lnTo>
                  <a:pt x="3653" y="6140"/>
                </a:lnTo>
                <a:lnTo>
                  <a:pt x="3501" y="6055"/>
                </a:lnTo>
                <a:lnTo>
                  <a:pt x="3351" y="5966"/>
                </a:lnTo>
                <a:lnTo>
                  <a:pt x="3203" y="5873"/>
                </a:lnTo>
                <a:lnTo>
                  <a:pt x="3058" y="5777"/>
                </a:lnTo>
                <a:lnTo>
                  <a:pt x="2915" y="5677"/>
                </a:lnTo>
                <a:lnTo>
                  <a:pt x="2774" y="5574"/>
                </a:lnTo>
                <a:lnTo>
                  <a:pt x="2637" y="5467"/>
                </a:lnTo>
                <a:lnTo>
                  <a:pt x="2502" y="5357"/>
                </a:lnTo>
                <a:lnTo>
                  <a:pt x="2369" y="5243"/>
                </a:lnTo>
                <a:lnTo>
                  <a:pt x="2240" y="5126"/>
                </a:lnTo>
                <a:lnTo>
                  <a:pt x="2113" y="5006"/>
                </a:lnTo>
                <a:lnTo>
                  <a:pt x="1990" y="4883"/>
                </a:lnTo>
                <a:lnTo>
                  <a:pt x="1870" y="4757"/>
                </a:lnTo>
                <a:lnTo>
                  <a:pt x="1753" y="4628"/>
                </a:lnTo>
                <a:lnTo>
                  <a:pt x="1639" y="4496"/>
                </a:lnTo>
                <a:lnTo>
                  <a:pt x="1528" y="4361"/>
                </a:lnTo>
                <a:lnTo>
                  <a:pt x="1421" y="4223"/>
                </a:lnTo>
                <a:lnTo>
                  <a:pt x="1317" y="4083"/>
                </a:lnTo>
                <a:lnTo>
                  <a:pt x="1217" y="3940"/>
                </a:lnTo>
                <a:lnTo>
                  <a:pt x="1121" y="3795"/>
                </a:lnTo>
                <a:lnTo>
                  <a:pt x="1028" y="3648"/>
                </a:lnTo>
                <a:lnTo>
                  <a:pt x="939" y="3498"/>
                </a:lnTo>
                <a:lnTo>
                  <a:pt x="853" y="3346"/>
                </a:lnTo>
                <a:lnTo>
                  <a:pt x="772" y="3192"/>
                </a:lnTo>
                <a:lnTo>
                  <a:pt x="694" y="3036"/>
                </a:lnTo>
                <a:lnTo>
                  <a:pt x="620" y="2878"/>
                </a:lnTo>
                <a:lnTo>
                  <a:pt x="550" y="2718"/>
                </a:lnTo>
                <a:lnTo>
                  <a:pt x="485" y="2556"/>
                </a:lnTo>
                <a:lnTo>
                  <a:pt x="423" y="2393"/>
                </a:lnTo>
                <a:lnTo>
                  <a:pt x="365" y="2229"/>
                </a:lnTo>
                <a:lnTo>
                  <a:pt x="312" y="2063"/>
                </a:lnTo>
                <a:lnTo>
                  <a:pt x="262" y="1896"/>
                </a:lnTo>
                <a:lnTo>
                  <a:pt x="217" y="1727"/>
                </a:lnTo>
                <a:lnTo>
                  <a:pt x="176" y="1558"/>
                </a:lnTo>
                <a:lnTo>
                  <a:pt x="139" y="1388"/>
                </a:lnTo>
                <a:lnTo>
                  <a:pt x="107" y="1216"/>
                </a:lnTo>
                <a:lnTo>
                  <a:pt x="78" y="1044"/>
                </a:lnTo>
                <a:lnTo>
                  <a:pt x="55" y="871"/>
                </a:lnTo>
                <a:lnTo>
                  <a:pt x="35" y="698"/>
                </a:lnTo>
                <a:lnTo>
                  <a:pt x="20" y="525"/>
                </a:lnTo>
                <a:lnTo>
                  <a:pt x="9" y="351"/>
                </a:lnTo>
                <a:lnTo>
                  <a:pt x="2" y="176"/>
                </a:lnTo>
                <a:lnTo>
                  <a:pt x="0" y="2"/>
                </a:lnTo>
                <a:lnTo>
                  <a:pt x="6986" y="0"/>
                </a:lnTo>
                <a:lnTo>
                  <a:pt x="12769" y="3920"/>
                </a:lnTo>
              </a:path>
            </a:pathLst>
          </a:custGeom>
          <a:solidFill>
            <a:srgbClr val="0099ff"/>
          </a:solidFill>
          <a:ln>
            <a:solidFill>
              <a:srgbClr val="000000"/>
            </a:solidFill>
          </a:ln>
        </p:spPr>
        <p:style>
          <a:lnRef idx="0"/>
          <a:fillRef idx="0"/>
          <a:effectRef idx="0"/>
          <a:fontRef idx="minor"/>
        </p:style>
      </p:sp>
      <p:sp>
        <p:nvSpPr>
          <p:cNvPr id="76" name="CustomShape 3"/>
          <p:cNvSpPr/>
          <p:nvPr/>
        </p:nvSpPr>
        <p:spPr>
          <a:xfrm>
            <a:off x="1600200" y="1828440"/>
            <a:ext cx="5029560" cy="5029560"/>
          </a:xfrm>
          <a:custGeom>
            <a:avLst/>
            <a:gdLst/>
            <a:ahLst/>
            <a:rect l="0" t="0" r="r" b="b"/>
            <a:pathLst>
              <a:path w="6987" h="7916">
                <a:moveTo>
                  <a:pt x="5714" y="0"/>
                </a:moveTo>
                <a:lnTo>
                  <a:pt x="5813" y="145"/>
                </a:lnTo>
                <a:lnTo>
                  <a:pt x="5909" y="292"/>
                </a:lnTo>
                <a:lnTo>
                  <a:pt x="6000" y="441"/>
                </a:lnTo>
                <a:lnTo>
                  <a:pt x="6088" y="593"/>
                </a:lnTo>
                <a:lnTo>
                  <a:pt x="6172" y="747"/>
                </a:lnTo>
                <a:lnTo>
                  <a:pt x="6252" y="903"/>
                </a:lnTo>
                <a:lnTo>
                  <a:pt x="6329" y="1060"/>
                </a:lnTo>
                <a:lnTo>
                  <a:pt x="6401" y="1220"/>
                </a:lnTo>
                <a:lnTo>
                  <a:pt x="6469" y="1382"/>
                </a:lnTo>
                <a:lnTo>
                  <a:pt x="6533" y="1545"/>
                </a:lnTo>
                <a:lnTo>
                  <a:pt x="6593" y="1710"/>
                </a:lnTo>
                <a:lnTo>
                  <a:pt x="6649" y="1876"/>
                </a:lnTo>
                <a:lnTo>
                  <a:pt x="6701" y="2043"/>
                </a:lnTo>
                <a:lnTo>
                  <a:pt x="6748" y="2212"/>
                </a:lnTo>
                <a:lnTo>
                  <a:pt x="6791" y="2382"/>
                </a:lnTo>
                <a:lnTo>
                  <a:pt x="6830" y="2553"/>
                </a:lnTo>
                <a:lnTo>
                  <a:pt x="6865" y="2725"/>
                </a:lnTo>
                <a:lnTo>
                  <a:pt x="6895" y="2897"/>
                </a:lnTo>
                <a:lnTo>
                  <a:pt x="6921" y="3071"/>
                </a:lnTo>
                <a:lnTo>
                  <a:pt x="6943" y="3245"/>
                </a:lnTo>
                <a:lnTo>
                  <a:pt x="6960" y="3419"/>
                </a:lnTo>
                <a:lnTo>
                  <a:pt x="6973" y="3594"/>
                </a:lnTo>
                <a:lnTo>
                  <a:pt x="6982" y="3769"/>
                </a:lnTo>
                <a:lnTo>
                  <a:pt x="6986" y="3945"/>
                </a:lnTo>
                <a:lnTo>
                  <a:pt x="6985" y="4120"/>
                </a:lnTo>
                <a:lnTo>
                  <a:pt x="6981" y="4295"/>
                </a:lnTo>
                <a:lnTo>
                  <a:pt x="6971" y="4470"/>
                </a:lnTo>
                <a:lnTo>
                  <a:pt x="6958" y="4645"/>
                </a:lnTo>
                <a:lnTo>
                  <a:pt x="6940" y="4819"/>
                </a:lnTo>
                <a:lnTo>
                  <a:pt x="6918" y="4993"/>
                </a:lnTo>
                <a:lnTo>
                  <a:pt x="6891" y="5167"/>
                </a:lnTo>
                <a:lnTo>
                  <a:pt x="6860" y="5339"/>
                </a:lnTo>
                <a:lnTo>
                  <a:pt x="6825" y="5511"/>
                </a:lnTo>
                <a:lnTo>
                  <a:pt x="6785" y="5682"/>
                </a:lnTo>
                <a:lnTo>
                  <a:pt x="6741" y="5851"/>
                </a:lnTo>
                <a:lnTo>
                  <a:pt x="6693" y="6020"/>
                </a:lnTo>
                <a:lnTo>
                  <a:pt x="6641" y="6187"/>
                </a:lnTo>
                <a:lnTo>
                  <a:pt x="6584" y="6353"/>
                </a:lnTo>
                <a:lnTo>
                  <a:pt x="6524" y="6518"/>
                </a:lnTo>
                <a:lnTo>
                  <a:pt x="6459" y="6681"/>
                </a:lnTo>
                <a:lnTo>
                  <a:pt x="6390" y="6842"/>
                </a:lnTo>
                <a:lnTo>
                  <a:pt x="6317" y="7001"/>
                </a:lnTo>
                <a:lnTo>
                  <a:pt x="6241" y="7159"/>
                </a:lnTo>
                <a:lnTo>
                  <a:pt x="6160" y="7315"/>
                </a:lnTo>
                <a:lnTo>
                  <a:pt x="6075" y="7468"/>
                </a:lnTo>
                <a:lnTo>
                  <a:pt x="5987" y="7620"/>
                </a:lnTo>
                <a:lnTo>
                  <a:pt x="5894" y="7769"/>
                </a:lnTo>
                <a:lnTo>
                  <a:pt x="5799" y="7915"/>
                </a:lnTo>
                <a:lnTo>
                  <a:pt x="0" y="4019"/>
                </a:lnTo>
                <a:lnTo>
                  <a:pt x="5714" y="0"/>
                </a:lnTo>
              </a:path>
            </a:pathLst>
          </a:custGeom>
          <a:solidFill>
            <a:srgbClr val="e6ff00"/>
          </a:solidFill>
          <a:ln>
            <a:solidFill>
              <a:srgbClr val="000000"/>
            </a:solidFill>
          </a:ln>
        </p:spPr>
        <p:style>
          <a:lnRef idx="0"/>
          <a:fillRef idx="0"/>
          <a:effectRef idx="0"/>
          <a:fontRef idx="minor"/>
        </p:style>
      </p:sp>
      <p:sp>
        <p:nvSpPr>
          <p:cNvPr id="77" name="CustomShape 4"/>
          <p:cNvSpPr/>
          <p:nvPr/>
        </p:nvSpPr>
        <p:spPr>
          <a:xfrm>
            <a:off x="1600200" y="1828440"/>
            <a:ext cx="5029560" cy="5029560"/>
          </a:xfrm>
          <a:custGeom>
            <a:avLst/>
            <a:gdLst/>
            <a:ahLst/>
            <a:rect l="0" t="0" r="r" b="b"/>
            <a:pathLst>
              <a:path w="7904" h="6987">
                <a:moveTo>
                  <a:pt x="0" y="350"/>
                </a:moveTo>
                <a:lnTo>
                  <a:pt x="167" y="297"/>
                </a:lnTo>
                <a:lnTo>
                  <a:pt x="335" y="249"/>
                </a:lnTo>
                <a:lnTo>
                  <a:pt x="504" y="205"/>
                </a:lnTo>
                <a:lnTo>
                  <a:pt x="675" y="165"/>
                </a:lnTo>
                <a:lnTo>
                  <a:pt x="846" y="129"/>
                </a:lnTo>
                <a:lnTo>
                  <a:pt x="1018" y="98"/>
                </a:lnTo>
                <a:lnTo>
                  <a:pt x="1191" y="71"/>
                </a:lnTo>
                <a:lnTo>
                  <a:pt x="1364" y="48"/>
                </a:lnTo>
                <a:lnTo>
                  <a:pt x="1538" y="30"/>
                </a:lnTo>
                <a:lnTo>
                  <a:pt x="1713" y="16"/>
                </a:lnTo>
                <a:lnTo>
                  <a:pt x="1887" y="6"/>
                </a:lnTo>
                <a:lnTo>
                  <a:pt x="2062" y="1"/>
                </a:lnTo>
                <a:lnTo>
                  <a:pt x="2237" y="0"/>
                </a:lnTo>
                <a:lnTo>
                  <a:pt x="2412" y="4"/>
                </a:lnTo>
                <a:lnTo>
                  <a:pt x="2587" y="12"/>
                </a:lnTo>
                <a:lnTo>
                  <a:pt x="2761" y="24"/>
                </a:lnTo>
                <a:lnTo>
                  <a:pt x="2935" y="41"/>
                </a:lnTo>
                <a:lnTo>
                  <a:pt x="3109" y="61"/>
                </a:lnTo>
                <a:lnTo>
                  <a:pt x="3282" y="87"/>
                </a:lnTo>
                <a:lnTo>
                  <a:pt x="3454" y="116"/>
                </a:lnTo>
                <a:lnTo>
                  <a:pt x="3626" y="150"/>
                </a:lnTo>
                <a:lnTo>
                  <a:pt x="3797" y="189"/>
                </a:lnTo>
                <a:lnTo>
                  <a:pt x="3966" y="231"/>
                </a:lnTo>
                <a:lnTo>
                  <a:pt x="4135" y="278"/>
                </a:lnTo>
                <a:lnTo>
                  <a:pt x="4302" y="329"/>
                </a:lnTo>
                <a:lnTo>
                  <a:pt x="4468" y="384"/>
                </a:lnTo>
                <a:lnTo>
                  <a:pt x="4633" y="443"/>
                </a:lnTo>
                <a:lnTo>
                  <a:pt x="4796" y="507"/>
                </a:lnTo>
                <a:lnTo>
                  <a:pt x="4957" y="574"/>
                </a:lnTo>
                <a:lnTo>
                  <a:pt x="5117" y="645"/>
                </a:lnTo>
                <a:lnTo>
                  <a:pt x="5275" y="721"/>
                </a:lnTo>
                <a:lnTo>
                  <a:pt x="5431" y="800"/>
                </a:lnTo>
                <a:lnTo>
                  <a:pt x="5584" y="883"/>
                </a:lnTo>
                <a:lnTo>
                  <a:pt x="5736" y="970"/>
                </a:lnTo>
                <a:lnTo>
                  <a:pt x="5886" y="1061"/>
                </a:lnTo>
                <a:lnTo>
                  <a:pt x="6033" y="1156"/>
                </a:lnTo>
                <a:lnTo>
                  <a:pt x="6178" y="1254"/>
                </a:lnTo>
                <a:lnTo>
                  <a:pt x="6320" y="1356"/>
                </a:lnTo>
                <a:lnTo>
                  <a:pt x="6459" y="1461"/>
                </a:lnTo>
                <a:lnTo>
                  <a:pt x="6596" y="1570"/>
                </a:lnTo>
                <a:lnTo>
                  <a:pt x="6731" y="1682"/>
                </a:lnTo>
                <a:lnTo>
                  <a:pt x="6862" y="1798"/>
                </a:lnTo>
                <a:lnTo>
                  <a:pt x="6990" y="1916"/>
                </a:lnTo>
                <a:lnTo>
                  <a:pt x="7116" y="2038"/>
                </a:lnTo>
                <a:lnTo>
                  <a:pt x="7238" y="2163"/>
                </a:lnTo>
                <a:lnTo>
                  <a:pt x="7357" y="2291"/>
                </a:lnTo>
                <a:lnTo>
                  <a:pt x="7473" y="2422"/>
                </a:lnTo>
                <a:lnTo>
                  <a:pt x="7586" y="2556"/>
                </a:lnTo>
                <a:lnTo>
                  <a:pt x="7695" y="2693"/>
                </a:lnTo>
                <a:lnTo>
                  <a:pt x="7801" y="2832"/>
                </a:lnTo>
                <a:lnTo>
                  <a:pt x="7903" y="2974"/>
                </a:lnTo>
                <a:lnTo>
                  <a:pt x="2184" y="6986"/>
                </a:lnTo>
                <a:lnTo>
                  <a:pt x="0" y="350"/>
                </a:lnTo>
              </a:path>
            </a:pathLst>
          </a:custGeom>
          <a:solidFill>
            <a:srgbClr val="dc2300"/>
          </a:solidFill>
          <a:ln>
            <a:solidFill>
              <a:srgbClr val="000000"/>
            </a:solidFill>
          </a:ln>
        </p:spPr>
        <p:style>
          <a:lnRef idx="0"/>
          <a:fillRef idx="0"/>
          <a:effectRef idx="0"/>
          <a:fontRef idx="minor"/>
        </p:style>
      </p:sp>
      <p:sp>
        <p:nvSpPr>
          <p:cNvPr id="78" name="CustomShape 5"/>
          <p:cNvSpPr/>
          <p:nvPr/>
        </p:nvSpPr>
        <p:spPr>
          <a:xfrm>
            <a:off x="1600200" y="1828440"/>
            <a:ext cx="5029560" cy="5029560"/>
          </a:xfrm>
          <a:custGeom>
            <a:avLst/>
            <a:gdLst/>
            <a:ahLst/>
            <a:rect l="0" t="0" r="r" b="b"/>
            <a:pathLst>
              <a:path w="6987" h="6632">
                <a:moveTo>
                  <a:pt x="0" y="6625"/>
                </a:moveTo>
                <a:lnTo>
                  <a:pt x="2" y="6447"/>
                </a:lnTo>
                <a:lnTo>
                  <a:pt x="9" y="6269"/>
                </a:lnTo>
                <a:lnTo>
                  <a:pt x="21" y="6091"/>
                </a:lnTo>
                <a:lnTo>
                  <a:pt x="37" y="5913"/>
                </a:lnTo>
                <a:lnTo>
                  <a:pt x="58" y="5736"/>
                </a:lnTo>
                <a:lnTo>
                  <a:pt x="83" y="5560"/>
                </a:lnTo>
                <a:lnTo>
                  <a:pt x="112" y="5384"/>
                </a:lnTo>
                <a:lnTo>
                  <a:pt x="146" y="5209"/>
                </a:lnTo>
                <a:lnTo>
                  <a:pt x="185" y="5035"/>
                </a:lnTo>
                <a:lnTo>
                  <a:pt x="228" y="4862"/>
                </a:lnTo>
                <a:lnTo>
                  <a:pt x="275" y="4691"/>
                </a:lnTo>
                <a:lnTo>
                  <a:pt x="327" y="4520"/>
                </a:lnTo>
                <a:lnTo>
                  <a:pt x="383" y="4351"/>
                </a:lnTo>
                <a:lnTo>
                  <a:pt x="443" y="4183"/>
                </a:lnTo>
                <a:lnTo>
                  <a:pt x="507" y="4017"/>
                </a:lnTo>
                <a:lnTo>
                  <a:pt x="576" y="3853"/>
                </a:lnTo>
                <a:lnTo>
                  <a:pt x="649" y="3690"/>
                </a:lnTo>
                <a:lnTo>
                  <a:pt x="726" y="3530"/>
                </a:lnTo>
                <a:lnTo>
                  <a:pt x="807" y="3371"/>
                </a:lnTo>
                <a:lnTo>
                  <a:pt x="893" y="3214"/>
                </a:lnTo>
                <a:lnTo>
                  <a:pt x="982" y="3060"/>
                </a:lnTo>
                <a:lnTo>
                  <a:pt x="1075" y="2908"/>
                </a:lnTo>
                <a:lnTo>
                  <a:pt x="1172" y="2758"/>
                </a:lnTo>
                <a:lnTo>
                  <a:pt x="1272" y="2611"/>
                </a:lnTo>
                <a:lnTo>
                  <a:pt x="1377" y="2467"/>
                </a:lnTo>
                <a:lnTo>
                  <a:pt x="1485" y="2325"/>
                </a:lnTo>
                <a:lnTo>
                  <a:pt x="1596" y="2186"/>
                </a:lnTo>
                <a:lnTo>
                  <a:pt x="1711" y="2050"/>
                </a:lnTo>
                <a:lnTo>
                  <a:pt x="1830" y="1917"/>
                </a:lnTo>
                <a:lnTo>
                  <a:pt x="1952" y="1787"/>
                </a:lnTo>
                <a:lnTo>
                  <a:pt x="2077" y="1661"/>
                </a:lnTo>
                <a:lnTo>
                  <a:pt x="2205" y="1537"/>
                </a:lnTo>
                <a:lnTo>
                  <a:pt x="2337" y="1417"/>
                </a:lnTo>
                <a:lnTo>
                  <a:pt x="2471" y="1300"/>
                </a:lnTo>
                <a:lnTo>
                  <a:pt x="2609" y="1186"/>
                </a:lnTo>
                <a:lnTo>
                  <a:pt x="2749" y="1076"/>
                </a:lnTo>
                <a:lnTo>
                  <a:pt x="2892" y="970"/>
                </a:lnTo>
                <a:lnTo>
                  <a:pt x="3038" y="868"/>
                </a:lnTo>
                <a:lnTo>
                  <a:pt x="3186" y="769"/>
                </a:lnTo>
                <a:lnTo>
                  <a:pt x="3337" y="674"/>
                </a:lnTo>
                <a:lnTo>
                  <a:pt x="3490" y="583"/>
                </a:lnTo>
                <a:lnTo>
                  <a:pt x="3645" y="495"/>
                </a:lnTo>
                <a:lnTo>
                  <a:pt x="3803" y="412"/>
                </a:lnTo>
                <a:lnTo>
                  <a:pt x="3963" y="333"/>
                </a:lnTo>
                <a:lnTo>
                  <a:pt x="4124" y="258"/>
                </a:lnTo>
                <a:lnTo>
                  <a:pt x="4288" y="187"/>
                </a:lnTo>
                <a:lnTo>
                  <a:pt x="4453" y="120"/>
                </a:lnTo>
                <a:lnTo>
                  <a:pt x="4620" y="58"/>
                </a:lnTo>
                <a:lnTo>
                  <a:pt x="4788" y="0"/>
                </a:lnTo>
                <a:lnTo>
                  <a:pt x="6986" y="6631"/>
                </a:lnTo>
                <a:lnTo>
                  <a:pt x="0" y="6625"/>
                </a:lnTo>
              </a:path>
            </a:pathLst>
          </a:custGeom>
          <a:solidFill>
            <a:srgbClr val="ff6633"/>
          </a:solidFill>
          <a:ln>
            <a:solidFill>
              <a:srgbClr val="000000"/>
            </a:solidFill>
          </a:ln>
        </p:spPr>
        <p:style>
          <a:lnRef idx="0"/>
          <a:fillRef idx="0"/>
          <a:effectRef idx="0"/>
          <a:fontRef idx="minor"/>
        </p:style>
      </p:sp>
      <p:sp>
        <p:nvSpPr>
          <p:cNvPr id="79" name="Rectangle 6"/>
          <p:cNvSpPr/>
          <p:nvPr/>
        </p:nvSpPr>
        <p:spPr>
          <a:xfrm>
            <a:off x="7543800" y="2857320"/>
            <a:ext cx="685800" cy="685800"/>
          </a:xfrm>
          <a:prstGeom prst="rect">
            <a:avLst/>
          </a:prstGeom>
          <a:solidFill>
            <a:srgbClr val="008000"/>
          </a:solidFill>
          <a:ln>
            <a:solidFill>
              <a:srgbClr val="000000"/>
            </a:solidFill>
          </a:ln>
        </p:spPr>
      </p:sp>
      <p:sp>
        <p:nvSpPr>
          <p:cNvPr id="80" name="Rectangle 7"/>
          <p:cNvSpPr/>
          <p:nvPr/>
        </p:nvSpPr>
        <p:spPr>
          <a:xfrm>
            <a:off x="7543800" y="3543120"/>
            <a:ext cx="685800" cy="685800"/>
          </a:xfrm>
          <a:prstGeom prst="rect">
            <a:avLst/>
          </a:prstGeom>
          <a:solidFill>
            <a:srgbClr val="008000"/>
          </a:solidFill>
          <a:ln>
            <a:solidFill>
              <a:srgbClr val="000000"/>
            </a:solidFill>
          </a:ln>
        </p:spPr>
      </p:sp>
      <p:sp>
        <p:nvSpPr>
          <p:cNvPr id="81" name="Rectangle 8"/>
          <p:cNvSpPr/>
          <p:nvPr/>
        </p:nvSpPr>
        <p:spPr>
          <a:xfrm>
            <a:off x="7543800" y="4228920"/>
            <a:ext cx="685800" cy="685800"/>
          </a:xfrm>
          <a:prstGeom prst="rect">
            <a:avLst/>
          </a:prstGeom>
          <a:solidFill>
            <a:srgbClr val="008000"/>
          </a:solidFill>
          <a:ln>
            <a:solidFill>
              <a:srgbClr val="000000"/>
            </a:solidFill>
          </a:ln>
        </p:spPr>
      </p:sp>
      <p:sp>
        <p:nvSpPr>
          <p:cNvPr id="82" name="Rectangle 9"/>
          <p:cNvSpPr/>
          <p:nvPr/>
        </p:nvSpPr>
        <p:spPr>
          <a:xfrm>
            <a:off x="7543800" y="4914720"/>
            <a:ext cx="685800" cy="685800"/>
          </a:xfrm>
          <a:prstGeom prst="rect">
            <a:avLst/>
          </a:prstGeom>
          <a:solidFill>
            <a:srgbClr val="008000"/>
          </a:solidFill>
          <a:ln>
            <a:solidFill>
              <a:srgbClr val="000000"/>
            </a:solidFill>
          </a:ln>
        </p:spPr>
      </p:sp>
      <p:sp>
        <p:nvSpPr>
          <p:cNvPr id="83" name="Rectangle 10"/>
          <p:cNvSpPr/>
          <p:nvPr/>
        </p:nvSpPr>
        <p:spPr>
          <a:xfrm>
            <a:off x="7543800" y="5600520"/>
            <a:ext cx="685800" cy="685800"/>
          </a:xfrm>
          <a:prstGeom prst="rect">
            <a:avLst/>
          </a:prstGeom>
          <a:solidFill>
            <a:srgbClr val="008000"/>
          </a:solidFill>
          <a:ln>
            <a:solidFill>
              <a:srgbClr val="000000"/>
            </a:solidFill>
          </a:ln>
        </p:spPr>
      </p:sp>
      <p:sp>
        <p:nvSpPr>
          <p:cNvPr id="84" name="TextShape 11"/>
          <p:cNvSpPr txBox="1"/>
          <p:nvPr/>
        </p:nvSpPr>
        <p:spPr>
          <a:xfrm>
            <a:off x="1469880" y="1828800"/>
            <a:ext cx="104472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Voters</a:t>
            </a:r>
            <a:endParaRPr b="0" lang="en-US" sz="1800" spc="-1" strike="noStrike">
              <a:solidFill>
                <a:srgbClr val="000000"/>
              </a:solidFill>
              <a:uFill>
                <a:solidFill>
                  <a:srgbClr val="ffffff"/>
                </a:solidFill>
              </a:uFill>
              <a:latin typeface="Arial"/>
            </a:endParaRPr>
          </a:p>
        </p:txBody>
      </p:sp>
      <p:sp>
        <p:nvSpPr>
          <p:cNvPr id="85" name="TextShape 12"/>
          <p:cNvSpPr txBox="1"/>
          <p:nvPr/>
        </p:nvSpPr>
        <p:spPr>
          <a:xfrm>
            <a:off x="7431480" y="2198520"/>
            <a:ext cx="102816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Funds</a:t>
            </a:r>
            <a:endParaRPr b="0" lang="en-US" sz="1800" spc="-1" strike="noStrike">
              <a:solidFill>
                <a:srgbClr val="000000"/>
              </a:solidFill>
              <a:uFill>
                <a:solidFill>
                  <a:srgbClr val="ffffff"/>
                </a:solidFill>
              </a:uFill>
              <a:latin typeface="Arial"/>
            </a:endParaRPr>
          </a:p>
        </p:txBody>
      </p:sp>
      <p:sp>
        <p:nvSpPr>
          <p:cNvPr id="86" name="TextShape 13"/>
          <p:cNvSpPr txBox="1"/>
          <p:nvPr/>
        </p:nvSpPr>
        <p:spPr>
          <a:xfrm>
            <a:off x="3429000" y="480060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40%</a:t>
            </a:r>
            <a:endParaRPr b="0" lang="en-US" sz="1800" spc="-1" strike="noStrike">
              <a:solidFill>
                <a:srgbClr val="000000"/>
              </a:solidFill>
              <a:uFill>
                <a:solidFill>
                  <a:srgbClr val="ffffff"/>
                </a:solidFill>
              </a:uFill>
              <a:latin typeface="Arial"/>
            </a:endParaRPr>
          </a:p>
        </p:txBody>
      </p:sp>
      <p:sp>
        <p:nvSpPr>
          <p:cNvPr id="87" name="TextShape 14"/>
          <p:cNvSpPr txBox="1"/>
          <p:nvPr/>
        </p:nvSpPr>
        <p:spPr>
          <a:xfrm>
            <a:off x="2410200" y="288432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20%</a:t>
            </a:r>
            <a:endParaRPr b="0" lang="en-US" sz="1800" spc="-1" strike="noStrike">
              <a:solidFill>
                <a:srgbClr val="000000"/>
              </a:solidFill>
              <a:uFill>
                <a:solidFill>
                  <a:srgbClr val="ffffff"/>
                </a:solidFill>
              </a:uFill>
              <a:latin typeface="Arial"/>
            </a:endParaRPr>
          </a:p>
        </p:txBody>
      </p:sp>
      <p:sp>
        <p:nvSpPr>
          <p:cNvPr id="88" name="TextShape 15"/>
          <p:cNvSpPr txBox="1"/>
          <p:nvPr/>
        </p:nvSpPr>
        <p:spPr>
          <a:xfrm>
            <a:off x="4239000" y="242712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20%</a:t>
            </a:r>
            <a:endParaRPr b="0" lang="en-US" sz="1800" spc="-1" strike="noStrike">
              <a:solidFill>
                <a:srgbClr val="000000"/>
              </a:solidFill>
              <a:uFill>
                <a:solidFill>
                  <a:srgbClr val="ffffff"/>
                </a:solidFill>
              </a:uFill>
              <a:latin typeface="Arial"/>
            </a:endParaRPr>
          </a:p>
        </p:txBody>
      </p:sp>
      <p:sp>
        <p:nvSpPr>
          <p:cNvPr id="89" name="TextShape 16"/>
          <p:cNvSpPr txBox="1"/>
          <p:nvPr/>
        </p:nvSpPr>
        <p:spPr>
          <a:xfrm>
            <a:off x="5382000" y="3684600"/>
            <a:ext cx="79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20%</a:t>
            </a:r>
            <a:endParaRPr b="0" lang="en-US" sz="1800" spc="-1" strike="noStrike">
              <a:solidFill>
                <a:srgbClr val="000000"/>
              </a:solidFill>
              <a:uFill>
                <a:solidFill>
                  <a:srgbClr val="ffffff"/>
                </a:solidFill>
              </a:uFill>
              <a:latin typeface="Arial"/>
            </a:endParaRPr>
          </a:p>
        </p:txBody>
      </p:sp>
      <p:sp>
        <p:nvSpPr>
          <p:cNvPr id="90" name="TextShape 17"/>
          <p:cNvSpPr txBox="1"/>
          <p:nvPr/>
        </p:nvSpPr>
        <p:spPr>
          <a:xfrm>
            <a:off x="2269800" y="3429000"/>
            <a:ext cx="123084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ABCDE</a:t>
            </a:r>
            <a:endParaRPr b="0" lang="en-US" sz="1800" spc="-1" strike="noStrike">
              <a:solidFill>
                <a:srgbClr val="000000"/>
              </a:solidFill>
              <a:uFill>
                <a:solidFill>
                  <a:srgbClr val="ffffff"/>
                </a:solidFill>
              </a:uFill>
              <a:latin typeface="Arial"/>
            </a:endParaRPr>
          </a:p>
        </p:txBody>
      </p:sp>
      <p:sp>
        <p:nvSpPr>
          <p:cNvPr id="91" name="TextShape 18"/>
          <p:cNvSpPr txBox="1"/>
          <p:nvPr/>
        </p:nvSpPr>
        <p:spPr>
          <a:xfrm>
            <a:off x="4000320" y="2998800"/>
            <a:ext cx="10602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FGHIJ</a:t>
            </a:r>
            <a:endParaRPr b="0" lang="en-US" sz="1800" spc="-1" strike="noStrike">
              <a:solidFill>
                <a:srgbClr val="000000"/>
              </a:solidFill>
              <a:uFill>
                <a:solidFill>
                  <a:srgbClr val="ffffff"/>
                </a:solidFill>
              </a:uFill>
              <a:latin typeface="Arial"/>
            </a:endParaRPr>
          </a:p>
        </p:txBody>
      </p:sp>
      <p:sp>
        <p:nvSpPr>
          <p:cNvPr id="92" name="TextShape 19"/>
          <p:cNvSpPr txBox="1"/>
          <p:nvPr/>
        </p:nvSpPr>
        <p:spPr>
          <a:xfrm>
            <a:off x="5029200" y="4228920"/>
            <a:ext cx="126432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KLMNO</a:t>
            </a:r>
            <a:endParaRPr b="0" lang="en-US" sz="1800" spc="-1" strike="noStrike">
              <a:solidFill>
                <a:srgbClr val="000000"/>
              </a:solidFill>
              <a:uFill>
                <a:solidFill>
                  <a:srgbClr val="ffffff"/>
                </a:solidFill>
              </a:uFill>
              <a:latin typeface="Arial"/>
            </a:endParaRPr>
          </a:p>
        </p:txBody>
      </p:sp>
      <p:sp>
        <p:nvSpPr>
          <p:cNvPr id="93" name="TextShape 20"/>
          <p:cNvSpPr txBox="1"/>
          <p:nvPr/>
        </p:nvSpPr>
        <p:spPr>
          <a:xfrm>
            <a:off x="3193200" y="5371920"/>
            <a:ext cx="123084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PQRST</a:t>
            </a:r>
            <a:endParaRPr b="0" lang="en-US" sz="1800" spc="-1" strike="noStrike">
              <a:solidFill>
                <a:srgbClr val="000000"/>
              </a:solidFill>
              <a:uFill>
                <a:solidFill>
                  <a:srgbClr val="ffffff"/>
                </a:solidFill>
              </a:uFill>
              <a:latin typeface="Arial"/>
            </a:endParaRPr>
          </a:p>
        </p:txBody>
      </p:sp>
      <p:sp>
        <p:nvSpPr>
          <p:cNvPr id="94" name="TextShape 21"/>
          <p:cNvSpPr txBox="1"/>
          <p:nvPr/>
        </p:nvSpPr>
        <p:spPr>
          <a:xfrm>
            <a:off x="1559520" y="4941720"/>
            <a:ext cx="3834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P</a:t>
            </a:r>
            <a:endParaRPr b="0" lang="en-US" sz="1800" spc="-1" strike="noStrike">
              <a:solidFill>
                <a:srgbClr val="000000"/>
              </a:solidFill>
              <a:uFill>
                <a:solidFill>
                  <a:srgbClr val="ffffff"/>
                </a:solidFill>
              </a:uFill>
              <a:latin typeface="Arial"/>
            </a:endParaRPr>
          </a:p>
        </p:txBody>
      </p:sp>
      <p:sp>
        <p:nvSpPr>
          <p:cNvPr id="95" name="TextShape 22"/>
          <p:cNvSpPr txBox="1"/>
          <p:nvPr/>
        </p:nvSpPr>
        <p:spPr>
          <a:xfrm>
            <a:off x="2171520" y="5829120"/>
            <a:ext cx="41688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Q</a:t>
            </a:r>
            <a:endParaRPr b="0" lang="en-US" sz="1800" spc="-1" strike="noStrike">
              <a:solidFill>
                <a:srgbClr val="000000"/>
              </a:solidFill>
              <a:uFill>
                <a:solidFill>
                  <a:srgbClr val="ffffff"/>
                </a:solidFill>
              </a:uFill>
              <a:latin typeface="Arial"/>
            </a:endParaRPr>
          </a:p>
        </p:txBody>
      </p:sp>
      <p:sp>
        <p:nvSpPr>
          <p:cNvPr id="96" name="TextShape 23"/>
          <p:cNvSpPr txBox="1"/>
          <p:nvPr/>
        </p:nvSpPr>
        <p:spPr>
          <a:xfrm>
            <a:off x="2971800" y="6514920"/>
            <a:ext cx="40032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R</a:t>
            </a:r>
            <a:endParaRPr b="0" lang="en-US" sz="1800" spc="-1" strike="noStrike">
              <a:solidFill>
                <a:srgbClr val="000000"/>
              </a:solidFill>
              <a:uFill>
                <a:solidFill>
                  <a:srgbClr val="ffffff"/>
                </a:solidFill>
              </a:uFill>
              <a:latin typeface="Arial"/>
            </a:endParaRPr>
          </a:p>
        </p:txBody>
      </p:sp>
      <p:sp>
        <p:nvSpPr>
          <p:cNvPr id="97" name="TextShape 24"/>
          <p:cNvSpPr txBox="1"/>
          <p:nvPr/>
        </p:nvSpPr>
        <p:spPr>
          <a:xfrm>
            <a:off x="4114800" y="6656400"/>
            <a:ext cx="38340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S</a:t>
            </a:r>
            <a:endParaRPr b="0" lang="en-US" sz="1800" spc="-1" strike="noStrike">
              <a:solidFill>
                <a:srgbClr val="000000"/>
              </a:solidFill>
              <a:uFill>
                <a:solidFill>
                  <a:srgbClr val="ffffff"/>
                </a:solidFill>
              </a:uFill>
              <a:latin typeface="Arial"/>
            </a:endParaRPr>
          </a:p>
        </p:txBody>
      </p:sp>
      <p:sp>
        <p:nvSpPr>
          <p:cNvPr id="98" name="TextShape 25"/>
          <p:cNvSpPr txBox="1"/>
          <p:nvPr/>
        </p:nvSpPr>
        <p:spPr>
          <a:xfrm>
            <a:off x="5119920" y="6313320"/>
            <a:ext cx="366480" cy="430200"/>
          </a:xfrm>
          <a:prstGeom prst="rect">
            <a:avLst/>
          </a:prstGeom>
          <a:noFill/>
          <a:ln>
            <a:noFill/>
          </a:ln>
        </p:spPr>
        <p:txBody>
          <a:bodyPr lIns="90000" rIns="90000" tIns="45000" bIns="45000"/>
          <a:p>
            <a:r>
              <a:rPr b="0" lang="en-US" sz="2400" spc="-1" strike="noStrike">
                <a:solidFill>
                  <a:srgbClr val="000000"/>
                </a:solidFill>
                <a:uFill>
                  <a:solidFill>
                    <a:srgbClr val="ffffff"/>
                  </a:solidFill>
                </a:uFill>
                <a:latin typeface="Arial"/>
              </a:rPr>
              <a:t>T</a:t>
            </a:r>
            <a:endParaRPr b="0" lang="en-US"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childTnLst>
                  <p:par>
                    <p:cTn id="21" fill="freeze">
                      <p:stCondLst>
                        <p:cond delay="indefinite"/>
                      </p:stCondLst>
                      <p:childTnLst>
                        <p:par>
                          <p:cTn id="22" fill="freeze">
                            <p:stCondLst>
                              <p:cond delay="0"/>
                            </p:stCondLst>
                            <p:childTnLst>
                              <p:par>
                                <p:cTn id="23" nodeType="clickEffect" fill="hold" presetClass="path">
                                  <p:stCondLst>
                                    <p:cond delay="0"/>
                                  </p:stCondLst>
                                  <p:childTnLst/>
                                </p:cTn>
                              </p:par>
                              <p:par>
                                <p:cTn id="24" nodeType="withEffect" fill="hold" presetClass="path">
                                  <p:stCondLst>
                                    <p:cond delay="0"/>
                                  </p:stCondLst>
                                  <p:childTnLst/>
                                </p:cTn>
                              </p:par>
                              <p:par>
                                <p:cTn id="25" nodeType="withEffect" fill="hold" presetClass="path">
                                  <p:stCondLst>
                                    <p:cond delay="0"/>
                                  </p:stCondLst>
                                  <p:childTnLst/>
                                </p:cTn>
                              </p:par>
                              <p:par>
                                <p:cTn id="26" nodeType="withEffect" fill="hold" presetClass="path">
                                  <p:stCondLst>
                                    <p:cond delay="0"/>
                                  </p:stCondLst>
                                  <p:childTnLst/>
                                </p:cTn>
                              </p:par>
                              <p:par>
                                <p:cTn id="27" nodeType="withEffect" fill="hold" presetClass="path">
                                  <p:stCondLst>
                                    <p:cond delay="0"/>
                                  </p:stCondLst>
                                  <p:childTnLst/>
                                </p:cTn>
                              </p:par>
                              <p:par>
                                <p:cTn id="28" nodeType="withEffect" fill="hold" presetClass="exit" presetID="1">
                                  <p:stCondLst>
                                    <p:cond delay="0"/>
                                  </p:stCondLst>
                                  <p:childTnLst>
                                    <p:set>
                                      <p:cBhvr>
                                        <p:cTn id="29" dur="1" fill="hold">
                                          <p:stCondLst>
                                            <p:cond delay="0"/>
                                          </p:stCondLst>
                                        </p:cTn>
                                        <p:tgtEl>
                                          <p:spTgt spid="85"/>
                                        </p:tgtEl>
                                        <p:attrNameLst>
                                          <p:attrName>style.visibility</p:attrName>
                                        </p:attrNameLst>
                                      </p:cBhvr>
                                      <p:to>
                                        <p:strVal val="hidden"/>
                                      </p:to>
                                    </p:set>
                                  </p:childTnLst>
                                </p:cTn>
                              </p:par>
                            </p:childTnLst>
                          </p:cTn>
                        </p:par>
                        <p:par>
                          <p:cTn id="30" fill="freeze">
                            <p:stCondLst>
                              <p:cond delay="500"/>
                            </p:stCondLst>
                            <p:childTnLst>
                              <p:par>
                                <p:cTn id="31" nodeType="afterEffect" fill="hold" presetClass="entr" presetID="1">
                                  <p:stCondLst>
                                    <p:cond delay="0"/>
                                  </p:stCondLst>
                                  <p:childTnLst>
                                    <p:set>
                                      <p:cBhvr>
                                        <p:cTn id="32" dur="1" fill="hold">
                                          <p:stCondLst>
                                            <p:cond delay="0"/>
                                          </p:stCondLst>
                                        </p:cTn>
                                        <p:tgtEl>
                                          <p:spTgt spid="94"/>
                                        </p:tgtEl>
                                        <p:attrNameLst>
                                          <p:attrName>style.visibility</p:attrName>
                                        </p:attrNameLst>
                                      </p:cBhvr>
                                      <p:to>
                                        <p:strVal val="visible"/>
                                      </p:to>
                                    </p:set>
                                  </p:childTnLst>
                                </p:cTn>
                              </p:par>
                              <p:par>
                                <p:cTn id="33" nodeType="withEffect" fill="hold" presetClass="entr" presetID="1">
                                  <p:stCondLst>
                                    <p:cond delay="0"/>
                                  </p:stCondLst>
                                  <p:childTnLst>
                                    <p:set>
                                      <p:cBhvr>
                                        <p:cTn id="34" dur="1" fill="hold">
                                          <p:stCondLst>
                                            <p:cond delay="0"/>
                                          </p:stCondLst>
                                        </p:cTn>
                                        <p:tgtEl>
                                          <p:spTgt spid="95"/>
                                        </p:tgtEl>
                                        <p:attrNameLst>
                                          <p:attrName>style.visibility</p:attrName>
                                        </p:attrNameLst>
                                      </p:cBhvr>
                                      <p:to>
                                        <p:strVal val="visible"/>
                                      </p:to>
                                    </p:set>
                                  </p:childTnLst>
                                </p:cTn>
                              </p:par>
                              <p:par>
                                <p:cTn id="35" nodeType="withEffect" fill="hold" presetClass="entr" presetID="1">
                                  <p:stCondLst>
                                    <p:cond delay="0"/>
                                  </p:stCondLst>
                                  <p:childTnLst>
                                    <p:set>
                                      <p:cBhvr>
                                        <p:cTn id="36" dur="1" fill="hold">
                                          <p:stCondLst>
                                            <p:cond delay="0"/>
                                          </p:stCondLst>
                                        </p:cTn>
                                        <p:tgtEl>
                                          <p:spTgt spid="96"/>
                                        </p:tgtEl>
                                        <p:attrNameLst>
                                          <p:attrName>style.visibility</p:attrName>
                                        </p:attrNameLst>
                                      </p:cBhvr>
                                      <p:to>
                                        <p:strVal val="visible"/>
                                      </p:to>
                                    </p:set>
                                  </p:childTnLst>
                                </p:cTn>
                              </p:par>
                              <p:par>
                                <p:cTn id="37" nodeType="withEffect" fill="hold" presetClass="entr" presetID="1">
                                  <p:stCondLst>
                                    <p:cond delay="0"/>
                                  </p:stCondLst>
                                  <p:childTnLst>
                                    <p:set>
                                      <p:cBhvr>
                                        <p:cTn id="38" dur="1" fill="hold">
                                          <p:stCondLst>
                                            <p:cond delay="0"/>
                                          </p:stCondLst>
                                        </p:cTn>
                                        <p:tgtEl>
                                          <p:spTgt spid="97"/>
                                        </p:tgtEl>
                                        <p:attrNameLst>
                                          <p:attrName>style.visibility</p:attrName>
                                        </p:attrNameLst>
                                      </p:cBhvr>
                                      <p:to>
                                        <p:strVal val="visible"/>
                                      </p:to>
                                    </p:set>
                                  </p:childTnLst>
                                </p:cTn>
                              </p:par>
                              <p:par>
                                <p:cTn id="39" nodeType="withEffect" fill="hold" presetClass="entr" presetID="1">
                                  <p:stCondLst>
                                    <p:cond delay="0"/>
                                  </p:stCondLst>
                                  <p:childTnLst>
                                    <p:set>
                                      <p:cBhvr>
                                        <p:cTn id="40" dur="1" fill="hold">
                                          <p:stCondLst>
                                            <p:cond delay="0"/>
                                          </p:stCondLst>
                                        </p:cTn>
                                        <p:tgtEl>
                                          <p:spTgt spid="98"/>
                                        </p:tgtEl>
                                        <p:attrNameLst>
                                          <p:attrName>style.visibility</p:attrName>
                                        </p:attrNameLst>
                                      </p:cBhvr>
                                      <p:to>
                                        <p:strVal val="visible"/>
                                      </p:to>
                                    </p:set>
                                  </p:childTnLst>
                                </p:cTn>
                              </p:par>
                            </p:childTnLst>
                          </p:cTn>
                        </p:par>
                        <p:par>
                          <p:cTn id="41" fill="freeze">
                            <p:stCondLst>
                              <p:cond delay="501"/>
                            </p:stCondLst>
                            <p:childTnLst>
                              <p:par>
                                <p:cTn id="42" nodeType="afterEffect" fill="hold" presetClass="exit" presetID="10">
                                  <p:stCondLst>
                                    <p:cond delay="0"/>
                                  </p:stCondLst>
                                  <p:childTnLst>
                                    <p:animEffect filter="fade" transition="in">
                                      <p:cBhvr additive="repl">
                                        <p:cTn id="43" dur="1000"/>
                                        <p:tgtEl>
                                          <p:spTgt spid="78"/>
                                        </p:tgtEl>
                                      </p:cBhvr>
                                    </p:animEffect>
                                    <p:set>
                                      <p:cBhvr>
                                        <p:cTn id="44" dur="0" fill="hold">
                                          <p:stCondLst>
                                            <p:cond delay="999"/>
                                          </p:stCondLst>
                                        </p:cTn>
                                        <p:tgtEl>
                                          <p:spTgt spid="78"/>
                                        </p:tgtEl>
                                        <p:attrNameLst>
                                          <p:attrName>style.visibility</p:attrName>
                                        </p:attrNameLst>
                                      </p:cBhvr>
                                      <p:to>
                                        <p:strVal val="hidden"/>
                                      </p:to>
                                    </p:set>
                                  </p:childTnLst>
                                </p:cTn>
                              </p:par>
                              <p:par>
                                <p:cTn id="45" nodeType="withEffect" fill="hold" presetClass="exit" presetID="10">
                                  <p:stCondLst>
                                    <p:cond delay="0"/>
                                  </p:stCondLst>
                                  <p:childTnLst>
                                    <p:animEffect filter="fade" transition="in">
                                      <p:cBhvr additive="repl">
                                        <p:cTn id="46" dur="1000"/>
                                        <p:tgtEl>
                                          <p:spTgt spid="77"/>
                                        </p:tgtEl>
                                      </p:cBhvr>
                                    </p:animEffect>
                                    <p:set>
                                      <p:cBhvr>
                                        <p:cTn id="47" dur="0" fill="hold">
                                          <p:stCondLst>
                                            <p:cond delay="999"/>
                                          </p:stCondLst>
                                        </p:cTn>
                                        <p:tgtEl>
                                          <p:spTgt spid="77"/>
                                        </p:tgtEl>
                                        <p:attrNameLst>
                                          <p:attrName>style.visibility</p:attrName>
                                        </p:attrNameLst>
                                      </p:cBhvr>
                                      <p:to>
                                        <p:strVal val="hidden"/>
                                      </p:to>
                                    </p:set>
                                  </p:childTnLst>
                                </p:cTn>
                              </p:par>
                              <p:par>
                                <p:cTn id="48" nodeType="withEffect" fill="hold" presetClass="exit" presetID="10">
                                  <p:stCondLst>
                                    <p:cond delay="0"/>
                                  </p:stCondLst>
                                  <p:childTnLst>
                                    <p:animEffect filter="fade" transition="in">
                                      <p:cBhvr additive="repl">
                                        <p:cTn id="49" dur="1000"/>
                                        <p:tgtEl>
                                          <p:spTgt spid="76"/>
                                        </p:tgtEl>
                                      </p:cBhvr>
                                    </p:animEffect>
                                    <p:set>
                                      <p:cBhvr>
                                        <p:cTn id="50" dur="0" fill="hold">
                                          <p:stCondLst>
                                            <p:cond delay="999"/>
                                          </p:stCondLst>
                                        </p:cTn>
                                        <p:tgtEl>
                                          <p:spTgt spid="76"/>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7661</TotalTime>
  <Application>LibreOffice/5.1.3.2$MacOSX_X86_64 LibreOffice_project/644e4637d1d8544fd9f56425bd6cec110e49301b</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2012-03-22T22:53:48Z</dcterms:created>
  <dc:creator/>
  <dc:description/>
  <dc:language>en-US</dc:language>
  <cp:lastModifiedBy/>
  <dcterms:modified xsi:type="dcterms:W3CDTF">2017-03-07T08:43:23Z</dcterms:modified>
  <cp:revision>98</cp:revision>
  <dc:subject/>
  <dc:title/>
</cp:coreProperties>
</file>